
<file path=[Content_Types].xml><?xml version="1.0" encoding="utf-8"?>
<Types xmlns="http://schemas.openxmlformats.org/package/2006/content-types">
  <Override PartName="/ppt/slides/slide12.xml" ContentType="application/vnd.openxmlformats-officedocument.presentationml.slide+xml"/>
  <Override PartName="/ppt/slides/slide46.xml" ContentType="application/vnd.openxmlformats-officedocument.presentationml.slide+xml"/>
  <Override PartName="/ppt/slideLayouts/slideLayout8.xml" ContentType="application/vnd.openxmlformats-officedocument.presentationml.slideLayout+xml"/>
  <Override PartName="/ppt/diagrams/data2.xml" ContentType="application/vnd.openxmlformats-officedocument.drawingml.diagramData+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diagrams/colors1.xml" ContentType="application/vnd.openxmlformats-officedocument.drawingml.diagramColors+xml"/>
  <Override PartName="/ppt/slides/slide30.xml" ContentType="application/vnd.openxmlformats-officedocument.presentationml.slide+xml"/>
  <Override PartName="/ppt/diagrams/drawing2.xml" ContentType="application/vnd.ms-office.drawingml.diagramDrawing+xml"/>
  <Override PartName="/ppt/slides/slide35.xml" ContentType="application/vnd.openxmlformats-officedocument.presentationml.slide+xml"/>
  <Override PartName="/docProps/app.xml" ContentType="application/vnd.openxmlformats-officedocument.extended-properties+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slides/slide45.xml" ContentType="application/vnd.openxmlformats-officedocument.presentationml.slide+xml"/>
  <Override PartName="/ppt/diagrams/layout1.xml" ContentType="application/vnd.openxmlformats-officedocument.drawingml.diagramLayout+xml"/>
  <Override PartName="/ppt/slideLayouts/slideLayout3.xml" ContentType="application/vnd.openxmlformats-officedocument.presentationml.slideLayout+xml"/>
  <Override PartName="/ppt/slides/slide21.xml" ContentType="application/vnd.openxmlformats-officedocument.presentationml.slide+xml"/>
  <Override PartName="/ppt/slides/slide50.xml" ContentType="application/vnd.openxmlformats-officedocument.presentationml.slide+xml"/>
  <Override PartName="/ppt/slides/slide23.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diagrams/data1.xml" ContentType="application/vnd.openxmlformats-officedocument.drawingml.diagramData+xml"/>
  <Override PartName="/ppt/diagrams/quickStyle3.xml" ContentType="application/vnd.openxmlformats-officedocument.drawingml.diagramStyle+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diagrams/drawing3.xml" ContentType="application/vnd.ms-office.drawingml.diagramDrawing+xml"/>
  <Override PartName="/ppt/slides/slide34.xml" ContentType="application/vnd.openxmlformats-officedocument.presentationml.slide+xml"/>
  <Override PartName="/ppt/slides/slide4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diagrams/colors3.xml" ContentType="application/vnd.openxmlformats-officedocument.drawingml.diagramColors+xml"/>
  <Override PartName="/ppt/slideLayouts/slideLayout4.xml" ContentType="application/vnd.openxmlformats-officedocument.presentationml.slideLayout+xml"/>
  <Override PartName="/ppt/slides/slide49.xml" ContentType="application/vnd.openxmlformats-officedocument.presentationml.slide+xml"/>
  <Override PartName="/ppt/slideLayouts/slideLayout2.xml" ContentType="application/vnd.openxmlformats-officedocument.presentationml.slideLayout+xml"/>
  <Override PartName="/ppt/diagrams/data3.xml" ContentType="application/vnd.openxmlformats-officedocument.drawingml.diagramData+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diagrams/quickStyle1.xml" ContentType="application/vnd.openxmlformats-officedocument.drawingml.diagramStyle+xml"/>
  <Override PartName="/ppt/slides/slide43.xml" ContentType="application/vnd.openxmlformats-officedocument.presentationml.slide+xml"/>
  <Override PartName="/ppt/slides/slide48.xml" ContentType="application/vnd.openxmlformats-officedocument.presentationml.slide+xml"/>
  <Override PartName="/ppt/theme/theme1.xml" ContentType="application/vnd.openxmlformats-officedocument.theme+xml"/>
  <Override PartName="/ppt/presentation.xml" ContentType="application/vnd.openxmlformats-officedocument.presentationml.presentation.main+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slides/slide24.xml" ContentType="application/vnd.openxmlformats-officedocument.presentationml.slide+xml"/>
  <Override PartName="/ppt/slides/slide39.xml" ContentType="application/vnd.openxmlformats-officedocument.presentationml.slide+xml"/>
  <Override PartName="/ppt/diagrams/layout3.xml" ContentType="application/vnd.openxmlformats-officedocument.drawingml.diagramLayout+xml"/>
  <Override PartName="/ppt/slides/slide32.xml" ContentType="application/vnd.openxmlformats-officedocument.presentationml.slide+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32"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2" r:id="rId15"/>
    <p:sldId id="269" r:id="rId16"/>
    <p:sldId id="270" r:id="rId17"/>
    <p:sldId id="271" r:id="rId18"/>
    <p:sldId id="273" r:id="rId19"/>
    <p:sldId id="274" r:id="rId20"/>
    <p:sldId id="275" r:id="rId21"/>
    <p:sldId id="276" r:id="rId22"/>
    <p:sldId id="278" r:id="rId23"/>
    <p:sldId id="279" r:id="rId24"/>
    <p:sldId id="280" r:id="rId25"/>
    <p:sldId id="282" r:id="rId26"/>
    <p:sldId id="283" r:id="rId27"/>
    <p:sldId id="284" r:id="rId28"/>
    <p:sldId id="286" r:id="rId29"/>
    <p:sldId id="285" r:id="rId30"/>
    <p:sldId id="281"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p:restoredLeft sz="15620"/>
    <p:restoredTop sz="94660"/>
  </p:normalViewPr>
  <p:slideViewPr>
    <p:cSldViewPr>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slide" Target="slides/slide4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slide" Target="slides/slide48.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57" Type="http://schemas.openxmlformats.org/officeDocument/2006/relationships/tableStyles" Target="tableStyles.xml"/><Relationship Id="rId35" Type="http://schemas.openxmlformats.org/officeDocument/2006/relationships/slide" Target="slides/slide34.xml"/><Relationship Id="rId51" Type="http://schemas.openxmlformats.org/officeDocument/2006/relationships/slide" Target="slides/slide50.xml"/><Relationship Id="rId55" Type="http://schemas.openxmlformats.org/officeDocument/2006/relationships/viewProps" Target="viewProp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56" Type="http://schemas.openxmlformats.org/officeDocument/2006/relationships/theme" Target="theme/theme1.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notesMaster" Target="notesMasters/notesMaster1.xml"/><Relationship Id="rId54" Type="http://schemas.openxmlformats.org/officeDocument/2006/relationships/presProps" Target="presProps.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printerSettings" Target="printerSettings/printerSettings1.bin"/><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732A3E-2CE2-4526-8BE7-F5DE84ED41F9}" type="doc">
      <dgm:prSet loTypeId="urn:microsoft.com/office/officeart/2005/8/layout/arrow5" loCatId="process" qsTypeId="urn:microsoft.com/office/officeart/2005/8/quickstyle/simple1" qsCatId="simple" csTypeId="urn:microsoft.com/office/officeart/2005/8/colors/colorful1" csCatId="colorful" phldr="1"/>
      <dgm:spPr/>
      <dgm:t>
        <a:bodyPr/>
        <a:lstStyle/>
        <a:p>
          <a:endParaRPr lang="en-US"/>
        </a:p>
      </dgm:t>
    </dgm:pt>
    <dgm:pt modelId="{EF0B1B05-8246-4F43-AD13-066926C23373}">
      <dgm:prSet phldrT="[Text]" custT="1"/>
      <dgm:spPr/>
      <dgm:t>
        <a:bodyPr/>
        <a:lstStyle/>
        <a:p>
          <a:pPr algn="ctr"/>
          <a:r>
            <a:rPr lang="en-US" sz="1600" b="1" dirty="0" smtClean="0">
              <a:solidFill>
                <a:schemeClr val="tx1"/>
              </a:solidFill>
            </a:rPr>
            <a:t>LEFT</a:t>
          </a:r>
        </a:p>
        <a:p>
          <a:pPr algn="l"/>
          <a:r>
            <a:rPr lang="en-US" sz="1200" dirty="0" smtClean="0">
              <a:solidFill>
                <a:schemeClr val="tx1"/>
              </a:solidFill>
            </a:rPr>
            <a:t>Industrial &amp; agricultural</a:t>
          </a:r>
          <a:r>
            <a:rPr lang="en-US" sz="1200" baseline="0" dirty="0" smtClean="0">
              <a:solidFill>
                <a:schemeClr val="tx1"/>
              </a:solidFill>
            </a:rPr>
            <a:t> strikes</a:t>
          </a:r>
        </a:p>
        <a:p>
          <a:pPr algn="l"/>
          <a:r>
            <a:rPr lang="en-US" sz="1200" dirty="0" smtClean="0">
              <a:solidFill>
                <a:schemeClr val="tx1"/>
              </a:solidFill>
            </a:rPr>
            <a:t>Occupied factories</a:t>
          </a:r>
        </a:p>
        <a:p>
          <a:pPr algn="l"/>
          <a:r>
            <a:rPr lang="en-US" sz="1200" dirty="0" smtClean="0">
              <a:solidFill>
                <a:schemeClr val="tx1"/>
              </a:solidFill>
            </a:rPr>
            <a:t>Peasants seized land—govt. made legal</a:t>
          </a:r>
        </a:p>
        <a:p>
          <a:pPr algn="l"/>
          <a:r>
            <a:rPr lang="en-US" sz="1200" dirty="0" smtClean="0">
              <a:solidFill>
                <a:schemeClr val="tx1"/>
              </a:solidFill>
              <a:sym typeface="Wingdings"/>
            </a:rPr>
            <a:t> Labor wages &amp; concessions</a:t>
          </a:r>
          <a:endParaRPr lang="en-US" sz="1200" dirty="0" smtClean="0">
            <a:solidFill>
              <a:schemeClr val="tx1"/>
            </a:solidFill>
          </a:endParaRPr>
        </a:p>
        <a:p>
          <a:pPr algn="l"/>
          <a:r>
            <a:rPr lang="en-US" sz="1200" dirty="0" smtClean="0">
              <a:solidFill>
                <a:schemeClr val="tx1"/>
              </a:solidFill>
              <a:sym typeface="Wingdings"/>
            </a:rPr>
            <a:t> Socialist Party support</a:t>
          </a:r>
          <a:endParaRPr lang="en-US" sz="1200" dirty="0" smtClean="0">
            <a:solidFill>
              <a:schemeClr val="tx1"/>
            </a:solidFill>
          </a:endParaRPr>
        </a:p>
        <a:p>
          <a:pPr algn="l"/>
          <a:r>
            <a:rPr lang="en-US" sz="1200" dirty="0" smtClean="0">
              <a:solidFill>
                <a:schemeClr val="tx1"/>
              </a:solidFill>
            </a:rPr>
            <a:t>Socialist had not supported war</a:t>
          </a:r>
          <a:endParaRPr lang="en-US" sz="1200" dirty="0">
            <a:solidFill>
              <a:schemeClr val="tx1"/>
            </a:solidFill>
          </a:endParaRPr>
        </a:p>
      </dgm:t>
    </dgm:pt>
    <dgm:pt modelId="{68FE9633-59C7-4A06-B042-C70D8B6124BF}" type="parTrans" cxnId="{1B5EDB22-4FB1-43F4-B3B7-18E74A7E215B}">
      <dgm:prSet/>
      <dgm:spPr/>
      <dgm:t>
        <a:bodyPr/>
        <a:lstStyle/>
        <a:p>
          <a:endParaRPr lang="en-US"/>
        </a:p>
      </dgm:t>
    </dgm:pt>
    <dgm:pt modelId="{21AAAF7D-AB2E-4569-878E-A35CD752009B}" type="sibTrans" cxnId="{1B5EDB22-4FB1-43F4-B3B7-18E74A7E215B}">
      <dgm:prSet/>
      <dgm:spPr/>
      <dgm:t>
        <a:bodyPr/>
        <a:lstStyle/>
        <a:p>
          <a:endParaRPr lang="en-US"/>
        </a:p>
      </dgm:t>
    </dgm:pt>
    <dgm:pt modelId="{187D1B55-F98D-45D8-8058-6F68E1941BC1}">
      <dgm:prSet phldrT="[Text]" custT="1"/>
      <dgm:spPr/>
      <dgm:t>
        <a:bodyPr/>
        <a:lstStyle/>
        <a:p>
          <a:pPr algn="ctr"/>
          <a:r>
            <a:rPr lang="en-US" sz="1600" b="1" dirty="0" smtClean="0">
              <a:solidFill>
                <a:schemeClr val="tx1"/>
              </a:solidFill>
            </a:rPr>
            <a:t>RIGHT</a:t>
          </a:r>
        </a:p>
        <a:p>
          <a:pPr algn="l"/>
          <a:r>
            <a:rPr lang="en-US" sz="1100" dirty="0" smtClean="0">
              <a:solidFill>
                <a:schemeClr val="tx1"/>
              </a:solidFill>
            </a:rPr>
            <a:t>Italy must be great again</a:t>
          </a:r>
        </a:p>
        <a:p>
          <a:pPr algn="l"/>
          <a:r>
            <a:rPr lang="en-US" sz="1100" dirty="0" smtClean="0">
              <a:solidFill>
                <a:schemeClr val="tx1"/>
              </a:solidFill>
            </a:rPr>
            <a:t>Soldiers felt had won war</a:t>
          </a:r>
        </a:p>
        <a:p>
          <a:pPr algn="l"/>
          <a:r>
            <a:rPr lang="en-US" sz="1100" dirty="0" smtClean="0">
              <a:solidFill>
                <a:schemeClr val="tx1"/>
              </a:solidFill>
            </a:rPr>
            <a:t>Dalmatia &amp; Fiume</a:t>
          </a:r>
        </a:p>
        <a:p>
          <a:pPr algn="l"/>
          <a:r>
            <a:rPr lang="en-US" sz="1100" dirty="0" smtClean="0">
              <a:solidFill>
                <a:schemeClr val="tx1"/>
              </a:solidFill>
            </a:rPr>
            <a:t>Factories</a:t>
          </a:r>
          <a:r>
            <a:rPr lang="en-US" sz="1100" baseline="0" dirty="0" smtClean="0">
              <a:solidFill>
                <a:schemeClr val="tx1"/>
              </a:solidFill>
            </a:rPr>
            <a:t> seized by Left—govt. promised reforms</a:t>
          </a:r>
          <a:endParaRPr lang="en-US" sz="1100" dirty="0" smtClean="0">
            <a:solidFill>
              <a:schemeClr val="tx1"/>
            </a:solidFill>
          </a:endParaRPr>
        </a:p>
        <a:p>
          <a:pPr algn="l"/>
          <a:r>
            <a:rPr lang="en-US" sz="1100" dirty="0" smtClean="0">
              <a:solidFill>
                <a:schemeClr val="tx1"/>
              </a:solidFill>
            </a:rPr>
            <a:t>Govt. concessions to Left</a:t>
          </a:r>
        </a:p>
        <a:p>
          <a:pPr algn="l"/>
          <a:r>
            <a:rPr lang="en-US" sz="1100" dirty="0" smtClean="0">
              <a:solidFill>
                <a:schemeClr val="tx1"/>
              </a:solidFill>
            </a:rPr>
            <a:t>Nationalism</a:t>
          </a:r>
          <a:endParaRPr lang="en-US" sz="1100" dirty="0">
            <a:solidFill>
              <a:schemeClr val="tx1"/>
            </a:solidFill>
          </a:endParaRPr>
        </a:p>
      </dgm:t>
    </dgm:pt>
    <dgm:pt modelId="{18DDE1C2-2E37-46DF-A0F7-1BFA8D99DE2D}" type="parTrans" cxnId="{F3F83513-99A9-42A1-87DA-4811A7E6A098}">
      <dgm:prSet/>
      <dgm:spPr/>
      <dgm:t>
        <a:bodyPr/>
        <a:lstStyle/>
        <a:p>
          <a:endParaRPr lang="en-US"/>
        </a:p>
      </dgm:t>
    </dgm:pt>
    <dgm:pt modelId="{677D3803-CC29-40D5-B8FB-39B2C3F2E3D2}" type="sibTrans" cxnId="{F3F83513-99A9-42A1-87DA-4811A7E6A098}">
      <dgm:prSet/>
      <dgm:spPr/>
      <dgm:t>
        <a:bodyPr/>
        <a:lstStyle/>
        <a:p>
          <a:endParaRPr lang="en-US"/>
        </a:p>
      </dgm:t>
    </dgm:pt>
    <dgm:pt modelId="{B1CBC0C5-B40A-4D68-9455-A4C265811F4D}" type="pres">
      <dgm:prSet presAssocID="{D7732A3E-2CE2-4526-8BE7-F5DE84ED41F9}" presName="diagram" presStyleCnt="0">
        <dgm:presLayoutVars>
          <dgm:dir/>
          <dgm:resizeHandles val="exact"/>
        </dgm:presLayoutVars>
      </dgm:prSet>
      <dgm:spPr/>
      <dgm:t>
        <a:bodyPr/>
        <a:lstStyle/>
        <a:p>
          <a:endParaRPr lang="en-US"/>
        </a:p>
      </dgm:t>
    </dgm:pt>
    <dgm:pt modelId="{5B200371-0442-4146-A334-070C9F05DAD7}" type="pres">
      <dgm:prSet presAssocID="{EF0B1B05-8246-4F43-AD13-066926C23373}" presName="arrow" presStyleLbl="node1" presStyleIdx="0" presStyleCnt="2">
        <dgm:presLayoutVars>
          <dgm:bulletEnabled val="1"/>
        </dgm:presLayoutVars>
      </dgm:prSet>
      <dgm:spPr/>
      <dgm:t>
        <a:bodyPr/>
        <a:lstStyle/>
        <a:p>
          <a:endParaRPr lang="en-US"/>
        </a:p>
      </dgm:t>
    </dgm:pt>
    <dgm:pt modelId="{391EE36A-A864-4403-A8DC-ED743273BC7A}" type="pres">
      <dgm:prSet presAssocID="{187D1B55-F98D-45D8-8058-6F68E1941BC1}" presName="arrow" presStyleLbl="node1" presStyleIdx="1" presStyleCnt="2">
        <dgm:presLayoutVars>
          <dgm:bulletEnabled val="1"/>
        </dgm:presLayoutVars>
      </dgm:prSet>
      <dgm:spPr/>
      <dgm:t>
        <a:bodyPr/>
        <a:lstStyle/>
        <a:p>
          <a:endParaRPr lang="en-US"/>
        </a:p>
      </dgm:t>
    </dgm:pt>
  </dgm:ptLst>
  <dgm:cxnLst>
    <dgm:cxn modelId="{1F317D5D-8C67-465F-A5E8-E8A25A48A397}" type="presOf" srcId="{187D1B55-F98D-45D8-8058-6F68E1941BC1}" destId="{391EE36A-A864-4403-A8DC-ED743273BC7A}" srcOrd="0" destOrd="0" presId="urn:microsoft.com/office/officeart/2005/8/layout/arrow5"/>
    <dgm:cxn modelId="{1667D6D6-E38C-4FE2-B701-BE5D9DBC41A8}" type="presOf" srcId="{D7732A3E-2CE2-4526-8BE7-F5DE84ED41F9}" destId="{B1CBC0C5-B40A-4D68-9455-A4C265811F4D}" srcOrd="0" destOrd="0" presId="urn:microsoft.com/office/officeart/2005/8/layout/arrow5"/>
    <dgm:cxn modelId="{F3F83513-99A9-42A1-87DA-4811A7E6A098}" srcId="{D7732A3E-2CE2-4526-8BE7-F5DE84ED41F9}" destId="{187D1B55-F98D-45D8-8058-6F68E1941BC1}" srcOrd="1" destOrd="0" parTransId="{18DDE1C2-2E37-46DF-A0F7-1BFA8D99DE2D}" sibTransId="{677D3803-CC29-40D5-B8FB-39B2C3F2E3D2}"/>
    <dgm:cxn modelId="{1B5EDB22-4FB1-43F4-B3B7-18E74A7E215B}" srcId="{D7732A3E-2CE2-4526-8BE7-F5DE84ED41F9}" destId="{EF0B1B05-8246-4F43-AD13-066926C23373}" srcOrd="0" destOrd="0" parTransId="{68FE9633-59C7-4A06-B042-C70D8B6124BF}" sibTransId="{21AAAF7D-AB2E-4569-878E-A35CD752009B}"/>
    <dgm:cxn modelId="{BA1A249C-57C1-429C-BA7E-6AEFFAE6192F}" type="presOf" srcId="{EF0B1B05-8246-4F43-AD13-066926C23373}" destId="{5B200371-0442-4146-A334-070C9F05DAD7}" srcOrd="0" destOrd="0" presId="urn:microsoft.com/office/officeart/2005/8/layout/arrow5"/>
    <dgm:cxn modelId="{3C85EF87-2D62-486F-A4C1-F4DA232522FC}" type="presParOf" srcId="{B1CBC0C5-B40A-4D68-9455-A4C265811F4D}" destId="{5B200371-0442-4146-A334-070C9F05DAD7}" srcOrd="0" destOrd="0" presId="urn:microsoft.com/office/officeart/2005/8/layout/arrow5"/>
    <dgm:cxn modelId="{287FCA8A-F06B-4C62-89BF-FAC5B0B7DD56}" type="presParOf" srcId="{B1CBC0C5-B40A-4D68-9455-A4C265811F4D}" destId="{391EE36A-A864-4403-A8DC-ED743273BC7A}"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9D66CD-4DAE-48D9-85DB-D9118211502A}" type="doc">
      <dgm:prSet loTypeId="urn:microsoft.com/office/officeart/2005/8/layout/radial5" loCatId="relationship" qsTypeId="urn:microsoft.com/office/officeart/2005/8/quickstyle/3d3" qsCatId="3D" csTypeId="urn:microsoft.com/office/officeart/2005/8/colors/accent0_3" csCatId="mainScheme" phldr="1"/>
      <dgm:spPr/>
      <dgm:t>
        <a:bodyPr/>
        <a:lstStyle/>
        <a:p>
          <a:endParaRPr lang="en-US"/>
        </a:p>
      </dgm:t>
    </dgm:pt>
    <dgm:pt modelId="{EF458D13-897D-4CBA-9A38-8E2E19EC01CF}">
      <dgm:prSet phldrT="[Text]"/>
      <dgm:spPr/>
      <dgm:t>
        <a:bodyPr/>
        <a:lstStyle/>
        <a:p>
          <a:r>
            <a:rPr lang="en-US" b="1" dirty="0" smtClean="0">
              <a:solidFill>
                <a:schemeClr val="accent3"/>
              </a:solidFill>
            </a:rPr>
            <a:t>MUSSOLINI</a:t>
          </a:r>
          <a:endParaRPr lang="en-US" b="1" dirty="0">
            <a:solidFill>
              <a:schemeClr val="accent3"/>
            </a:solidFill>
          </a:endParaRPr>
        </a:p>
      </dgm:t>
    </dgm:pt>
    <dgm:pt modelId="{08ED0F80-EE78-4B7E-ACDC-EF70BB3E0582}" type="parTrans" cxnId="{F1AD3E8C-FB53-4E62-9FAE-726718D7FA74}">
      <dgm:prSet/>
      <dgm:spPr/>
      <dgm:t>
        <a:bodyPr/>
        <a:lstStyle/>
        <a:p>
          <a:endParaRPr lang="en-US"/>
        </a:p>
      </dgm:t>
    </dgm:pt>
    <dgm:pt modelId="{210970D0-3331-443A-BC4C-413AB741A944}" type="sibTrans" cxnId="{F1AD3E8C-FB53-4E62-9FAE-726718D7FA74}">
      <dgm:prSet/>
      <dgm:spPr/>
      <dgm:t>
        <a:bodyPr/>
        <a:lstStyle/>
        <a:p>
          <a:endParaRPr lang="en-US"/>
        </a:p>
      </dgm:t>
    </dgm:pt>
    <dgm:pt modelId="{3940F5C1-B3FB-4BF7-9A06-C579A165C30F}">
      <dgm:prSet phldrT="[Text]"/>
      <dgm:spPr/>
      <dgm:t>
        <a:bodyPr/>
        <a:lstStyle/>
        <a:p>
          <a:r>
            <a:rPr lang="en-US" b="1" dirty="0" smtClean="0">
              <a:solidFill>
                <a:schemeClr val="accent3"/>
              </a:solidFill>
            </a:rPr>
            <a:t>Strong Leadership</a:t>
          </a:r>
          <a:endParaRPr lang="en-US" b="1" dirty="0">
            <a:solidFill>
              <a:schemeClr val="accent3"/>
            </a:solidFill>
          </a:endParaRPr>
        </a:p>
      </dgm:t>
    </dgm:pt>
    <dgm:pt modelId="{401B1DAC-D950-4812-9116-3B573B6E77D0}" type="parTrans" cxnId="{CC6CFCC2-ED80-48BD-90C2-3FB5582D3ED7}">
      <dgm:prSet/>
      <dgm:spPr/>
      <dgm:t>
        <a:bodyPr/>
        <a:lstStyle/>
        <a:p>
          <a:endParaRPr lang="en-US"/>
        </a:p>
      </dgm:t>
    </dgm:pt>
    <dgm:pt modelId="{8DA9B8CF-A64D-4251-834B-1BFC653578AE}" type="sibTrans" cxnId="{CC6CFCC2-ED80-48BD-90C2-3FB5582D3ED7}">
      <dgm:prSet/>
      <dgm:spPr/>
      <dgm:t>
        <a:bodyPr/>
        <a:lstStyle/>
        <a:p>
          <a:endParaRPr lang="en-US"/>
        </a:p>
      </dgm:t>
    </dgm:pt>
    <dgm:pt modelId="{71D03B70-3873-4190-B495-EB854F2C9B64}">
      <dgm:prSet/>
      <dgm:spPr/>
      <dgm:t>
        <a:bodyPr/>
        <a:lstStyle/>
        <a:p>
          <a:r>
            <a:rPr lang="en-US" b="1" dirty="0" smtClean="0">
              <a:solidFill>
                <a:schemeClr val="accent3"/>
              </a:solidFill>
            </a:rPr>
            <a:t>Unite All Italians</a:t>
          </a:r>
          <a:endParaRPr lang="en-US" b="1" dirty="0">
            <a:solidFill>
              <a:schemeClr val="accent3"/>
            </a:solidFill>
          </a:endParaRPr>
        </a:p>
      </dgm:t>
    </dgm:pt>
    <dgm:pt modelId="{E1BA84AF-1896-49BA-AD60-C928A95BB041}" type="parTrans" cxnId="{8589C746-6A7F-4A8E-B1DF-FD69D9F70371}">
      <dgm:prSet/>
      <dgm:spPr/>
      <dgm:t>
        <a:bodyPr/>
        <a:lstStyle/>
        <a:p>
          <a:endParaRPr lang="en-US"/>
        </a:p>
      </dgm:t>
    </dgm:pt>
    <dgm:pt modelId="{ADB37E3E-8EFB-4F4B-AF72-14B0C71F21EA}" type="sibTrans" cxnId="{8589C746-6A7F-4A8E-B1DF-FD69D9F70371}">
      <dgm:prSet/>
      <dgm:spPr/>
      <dgm:t>
        <a:bodyPr/>
        <a:lstStyle/>
        <a:p>
          <a:endParaRPr lang="en-US"/>
        </a:p>
      </dgm:t>
    </dgm:pt>
    <dgm:pt modelId="{F8D60987-DCA8-466B-B1B9-DAE38D8AF60C}">
      <dgm:prSet phldrT="[Text]"/>
      <dgm:spPr/>
      <dgm:t>
        <a:bodyPr/>
        <a:lstStyle/>
        <a:p>
          <a:r>
            <a:rPr lang="en-US" b="1" dirty="0" smtClean="0">
              <a:solidFill>
                <a:schemeClr val="accent3"/>
              </a:solidFill>
            </a:rPr>
            <a:t>Smash Socialism</a:t>
          </a:r>
          <a:endParaRPr lang="en-US" b="1" dirty="0">
            <a:solidFill>
              <a:schemeClr val="accent3"/>
            </a:solidFill>
          </a:endParaRPr>
        </a:p>
      </dgm:t>
    </dgm:pt>
    <dgm:pt modelId="{BD40D032-3153-4FE1-BA26-949364B5DF29}" type="parTrans" cxnId="{7A5967F2-2071-4E00-9415-CF5AA950CA3A}">
      <dgm:prSet/>
      <dgm:spPr/>
      <dgm:t>
        <a:bodyPr/>
        <a:lstStyle/>
        <a:p>
          <a:endParaRPr lang="en-US"/>
        </a:p>
      </dgm:t>
    </dgm:pt>
    <dgm:pt modelId="{C3747169-FEA2-4D49-83AC-758FEFCA2F90}" type="sibTrans" cxnId="{7A5967F2-2071-4E00-9415-CF5AA950CA3A}">
      <dgm:prSet/>
      <dgm:spPr/>
      <dgm:t>
        <a:bodyPr/>
        <a:lstStyle/>
        <a:p>
          <a:endParaRPr lang="en-US"/>
        </a:p>
      </dgm:t>
    </dgm:pt>
    <dgm:pt modelId="{F3F1DE04-37C3-495F-9122-F739CE4A5393}">
      <dgm:prSet phldrT="[Text]"/>
      <dgm:spPr/>
      <dgm:t>
        <a:bodyPr/>
        <a:lstStyle/>
        <a:p>
          <a:r>
            <a:rPr lang="en-US" b="1" dirty="0" smtClean="0">
              <a:solidFill>
                <a:schemeClr val="accent3"/>
              </a:solidFill>
            </a:rPr>
            <a:t>National Greatness</a:t>
          </a:r>
          <a:endParaRPr lang="en-US" b="1" dirty="0">
            <a:solidFill>
              <a:schemeClr val="accent3"/>
            </a:solidFill>
          </a:endParaRPr>
        </a:p>
      </dgm:t>
    </dgm:pt>
    <dgm:pt modelId="{7FCFF033-79F0-4F8F-8F66-032BE266FF6F}" type="parTrans" cxnId="{60DEC1FC-3A5F-4556-8A7E-168E393D2E00}">
      <dgm:prSet/>
      <dgm:spPr/>
      <dgm:t>
        <a:bodyPr/>
        <a:lstStyle/>
        <a:p>
          <a:endParaRPr lang="en-US"/>
        </a:p>
      </dgm:t>
    </dgm:pt>
    <dgm:pt modelId="{4CAE58BE-B10E-4483-8640-8DBFECF9711E}" type="sibTrans" cxnId="{60DEC1FC-3A5F-4556-8A7E-168E393D2E00}">
      <dgm:prSet/>
      <dgm:spPr/>
      <dgm:t>
        <a:bodyPr/>
        <a:lstStyle/>
        <a:p>
          <a:endParaRPr lang="en-US"/>
        </a:p>
      </dgm:t>
    </dgm:pt>
    <dgm:pt modelId="{D4C5C05C-38A5-413A-B612-F0C6A26564C0}">
      <dgm:prSet/>
      <dgm:spPr/>
      <dgm:t>
        <a:bodyPr/>
        <a:lstStyle/>
        <a:p>
          <a:r>
            <a:rPr lang="en-US" b="1" dirty="0" smtClean="0">
              <a:solidFill>
                <a:schemeClr val="accent3"/>
              </a:solidFill>
            </a:rPr>
            <a:t>Law &amp; Order</a:t>
          </a:r>
          <a:endParaRPr lang="en-US" b="1" dirty="0">
            <a:solidFill>
              <a:schemeClr val="accent3"/>
            </a:solidFill>
          </a:endParaRPr>
        </a:p>
      </dgm:t>
    </dgm:pt>
    <dgm:pt modelId="{CF952606-8547-4DD1-BF67-72D0D7724278}" type="parTrans" cxnId="{FAE76D5B-749A-49E7-9BAD-ECE72B6CDC40}">
      <dgm:prSet/>
      <dgm:spPr/>
      <dgm:t>
        <a:bodyPr/>
        <a:lstStyle/>
        <a:p>
          <a:endParaRPr lang="en-US"/>
        </a:p>
      </dgm:t>
    </dgm:pt>
    <dgm:pt modelId="{11B519DB-B65A-417A-A0BE-6E94FB881684}" type="sibTrans" cxnId="{FAE76D5B-749A-49E7-9BAD-ECE72B6CDC40}">
      <dgm:prSet/>
      <dgm:spPr/>
      <dgm:t>
        <a:bodyPr/>
        <a:lstStyle/>
        <a:p>
          <a:endParaRPr lang="en-US"/>
        </a:p>
      </dgm:t>
    </dgm:pt>
    <dgm:pt modelId="{B7AF9F01-C093-49DB-9404-86C7023CCB83}" type="pres">
      <dgm:prSet presAssocID="{1A9D66CD-4DAE-48D9-85DB-D9118211502A}" presName="Name0" presStyleCnt="0">
        <dgm:presLayoutVars>
          <dgm:chMax val="1"/>
          <dgm:dir/>
          <dgm:animLvl val="ctr"/>
          <dgm:resizeHandles val="exact"/>
        </dgm:presLayoutVars>
      </dgm:prSet>
      <dgm:spPr/>
      <dgm:t>
        <a:bodyPr/>
        <a:lstStyle/>
        <a:p>
          <a:endParaRPr lang="en-US"/>
        </a:p>
      </dgm:t>
    </dgm:pt>
    <dgm:pt modelId="{3D00D7E3-7F76-4F70-A054-46C26C30742D}" type="pres">
      <dgm:prSet presAssocID="{EF458D13-897D-4CBA-9A38-8E2E19EC01CF}" presName="centerShape" presStyleLbl="node0" presStyleIdx="0" presStyleCnt="1"/>
      <dgm:spPr/>
      <dgm:t>
        <a:bodyPr/>
        <a:lstStyle/>
        <a:p>
          <a:endParaRPr lang="en-US"/>
        </a:p>
      </dgm:t>
    </dgm:pt>
    <dgm:pt modelId="{AC39210A-79BC-429C-BB17-6C19871BA329}" type="pres">
      <dgm:prSet presAssocID="{401B1DAC-D950-4812-9116-3B573B6E77D0}" presName="parTrans" presStyleLbl="sibTrans2D1" presStyleIdx="0" presStyleCnt="5"/>
      <dgm:spPr/>
      <dgm:t>
        <a:bodyPr/>
        <a:lstStyle/>
        <a:p>
          <a:endParaRPr lang="en-US"/>
        </a:p>
      </dgm:t>
    </dgm:pt>
    <dgm:pt modelId="{01AEA110-E2E7-473F-966D-7AC63C265D67}" type="pres">
      <dgm:prSet presAssocID="{401B1DAC-D950-4812-9116-3B573B6E77D0}" presName="connectorText" presStyleLbl="sibTrans2D1" presStyleIdx="0" presStyleCnt="5"/>
      <dgm:spPr/>
      <dgm:t>
        <a:bodyPr/>
        <a:lstStyle/>
        <a:p>
          <a:endParaRPr lang="en-US"/>
        </a:p>
      </dgm:t>
    </dgm:pt>
    <dgm:pt modelId="{FDCF4DA0-1706-455B-A89E-66D30191FA6F}" type="pres">
      <dgm:prSet presAssocID="{3940F5C1-B3FB-4BF7-9A06-C579A165C30F}" presName="node" presStyleLbl="node1" presStyleIdx="0" presStyleCnt="5">
        <dgm:presLayoutVars>
          <dgm:bulletEnabled val="1"/>
        </dgm:presLayoutVars>
      </dgm:prSet>
      <dgm:spPr/>
      <dgm:t>
        <a:bodyPr/>
        <a:lstStyle/>
        <a:p>
          <a:endParaRPr lang="en-US"/>
        </a:p>
      </dgm:t>
    </dgm:pt>
    <dgm:pt modelId="{71D7EB4A-F88A-4804-97CB-BE9A2DB80182}" type="pres">
      <dgm:prSet presAssocID="{E1BA84AF-1896-49BA-AD60-C928A95BB041}" presName="parTrans" presStyleLbl="sibTrans2D1" presStyleIdx="1" presStyleCnt="5"/>
      <dgm:spPr/>
      <dgm:t>
        <a:bodyPr/>
        <a:lstStyle/>
        <a:p>
          <a:endParaRPr lang="en-US"/>
        </a:p>
      </dgm:t>
    </dgm:pt>
    <dgm:pt modelId="{DDE30113-D711-4A47-8F2A-61587955C629}" type="pres">
      <dgm:prSet presAssocID="{E1BA84AF-1896-49BA-AD60-C928A95BB041}" presName="connectorText" presStyleLbl="sibTrans2D1" presStyleIdx="1" presStyleCnt="5"/>
      <dgm:spPr/>
      <dgm:t>
        <a:bodyPr/>
        <a:lstStyle/>
        <a:p>
          <a:endParaRPr lang="en-US"/>
        </a:p>
      </dgm:t>
    </dgm:pt>
    <dgm:pt modelId="{A6F55933-AF97-4A26-A47B-5219F4B418EC}" type="pres">
      <dgm:prSet presAssocID="{71D03B70-3873-4190-B495-EB854F2C9B64}" presName="node" presStyleLbl="node1" presStyleIdx="1" presStyleCnt="5">
        <dgm:presLayoutVars>
          <dgm:bulletEnabled val="1"/>
        </dgm:presLayoutVars>
      </dgm:prSet>
      <dgm:spPr/>
      <dgm:t>
        <a:bodyPr/>
        <a:lstStyle/>
        <a:p>
          <a:endParaRPr lang="en-US"/>
        </a:p>
      </dgm:t>
    </dgm:pt>
    <dgm:pt modelId="{7AF0A0E3-AABB-4D3A-BCC5-A9BA625B9EF3}" type="pres">
      <dgm:prSet presAssocID="{CF952606-8547-4DD1-BF67-72D0D7724278}" presName="parTrans" presStyleLbl="sibTrans2D1" presStyleIdx="2" presStyleCnt="5"/>
      <dgm:spPr/>
      <dgm:t>
        <a:bodyPr/>
        <a:lstStyle/>
        <a:p>
          <a:endParaRPr lang="en-US"/>
        </a:p>
      </dgm:t>
    </dgm:pt>
    <dgm:pt modelId="{93FA9F67-1C84-45A0-B233-BC3FED45AF77}" type="pres">
      <dgm:prSet presAssocID="{CF952606-8547-4DD1-BF67-72D0D7724278}" presName="connectorText" presStyleLbl="sibTrans2D1" presStyleIdx="2" presStyleCnt="5"/>
      <dgm:spPr/>
      <dgm:t>
        <a:bodyPr/>
        <a:lstStyle/>
        <a:p>
          <a:endParaRPr lang="en-US"/>
        </a:p>
      </dgm:t>
    </dgm:pt>
    <dgm:pt modelId="{96CE22CA-46B7-4B64-81E6-66C1FF250391}" type="pres">
      <dgm:prSet presAssocID="{D4C5C05C-38A5-413A-B612-F0C6A26564C0}" presName="node" presStyleLbl="node1" presStyleIdx="2" presStyleCnt="5">
        <dgm:presLayoutVars>
          <dgm:bulletEnabled val="1"/>
        </dgm:presLayoutVars>
      </dgm:prSet>
      <dgm:spPr/>
      <dgm:t>
        <a:bodyPr/>
        <a:lstStyle/>
        <a:p>
          <a:endParaRPr lang="en-US"/>
        </a:p>
      </dgm:t>
    </dgm:pt>
    <dgm:pt modelId="{9A36F634-88CB-4443-9DF0-457CB3AD4961}" type="pres">
      <dgm:prSet presAssocID="{BD40D032-3153-4FE1-BA26-949364B5DF29}" presName="parTrans" presStyleLbl="sibTrans2D1" presStyleIdx="3" presStyleCnt="5"/>
      <dgm:spPr/>
      <dgm:t>
        <a:bodyPr/>
        <a:lstStyle/>
        <a:p>
          <a:endParaRPr lang="en-US"/>
        </a:p>
      </dgm:t>
    </dgm:pt>
    <dgm:pt modelId="{609E6BF5-2D1F-4243-82DD-81F9B1A245D9}" type="pres">
      <dgm:prSet presAssocID="{BD40D032-3153-4FE1-BA26-949364B5DF29}" presName="connectorText" presStyleLbl="sibTrans2D1" presStyleIdx="3" presStyleCnt="5"/>
      <dgm:spPr/>
      <dgm:t>
        <a:bodyPr/>
        <a:lstStyle/>
        <a:p>
          <a:endParaRPr lang="en-US"/>
        </a:p>
      </dgm:t>
    </dgm:pt>
    <dgm:pt modelId="{94EADCC6-65D7-406D-9EE8-EC7922623959}" type="pres">
      <dgm:prSet presAssocID="{F8D60987-DCA8-466B-B1B9-DAE38D8AF60C}" presName="node" presStyleLbl="node1" presStyleIdx="3" presStyleCnt="5">
        <dgm:presLayoutVars>
          <dgm:bulletEnabled val="1"/>
        </dgm:presLayoutVars>
      </dgm:prSet>
      <dgm:spPr/>
      <dgm:t>
        <a:bodyPr/>
        <a:lstStyle/>
        <a:p>
          <a:endParaRPr lang="en-US"/>
        </a:p>
      </dgm:t>
    </dgm:pt>
    <dgm:pt modelId="{211477E6-D1A5-46BA-8169-A2B97C38EC0B}" type="pres">
      <dgm:prSet presAssocID="{7FCFF033-79F0-4F8F-8F66-032BE266FF6F}" presName="parTrans" presStyleLbl="sibTrans2D1" presStyleIdx="4" presStyleCnt="5"/>
      <dgm:spPr/>
      <dgm:t>
        <a:bodyPr/>
        <a:lstStyle/>
        <a:p>
          <a:endParaRPr lang="en-US"/>
        </a:p>
      </dgm:t>
    </dgm:pt>
    <dgm:pt modelId="{628A7607-C669-4BA4-974A-8C3B6C892D12}" type="pres">
      <dgm:prSet presAssocID="{7FCFF033-79F0-4F8F-8F66-032BE266FF6F}" presName="connectorText" presStyleLbl="sibTrans2D1" presStyleIdx="4" presStyleCnt="5"/>
      <dgm:spPr/>
      <dgm:t>
        <a:bodyPr/>
        <a:lstStyle/>
        <a:p>
          <a:endParaRPr lang="en-US"/>
        </a:p>
      </dgm:t>
    </dgm:pt>
    <dgm:pt modelId="{08950497-659A-4774-8E36-A5B59986D7F3}" type="pres">
      <dgm:prSet presAssocID="{F3F1DE04-37C3-495F-9122-F739CE4A5393}" presName="node" presStyleLbl="node1" presStyleIdx="4" presStyleCnt="5">
        <dgm:presLayoutVars>
          <dgm:bulletEnabled val="1"/>
        </dgm:presLayoutVars>
      </dgm:prSet>
      <dgm:spPr/>
      <dgm:t>
        <a:bodyPr/>
        <a:lstStyle/>
        <a:p>
          <a:endParaRPr lang="en-US"/>
        </a:p>
      </dgm:t>
    </dgm:pt>
  </dgm:ptLst>
  <dgm:cxnLst>
    <dgm:cxn modelId="{708A5649-07A8-47C6-AB84-4F64215F6B48}" type="presOf" srcId="{3940F5C1-B3FB-4BF7-9A06-C579A165C30F}" destId="{FDCF4DA0-1706-455B-A89E-66D30191FA6F}" srcOrd="0" destOrd="0" presId="urn:microsoft.com/office/officeart/2005/8/layout/radial5"/>
    <dgm:cxn modelId="{60DEC1FC-3A5F-4556-8A7E-168E393D2E00}" srcId="{EF458D13-897D-4CBA-9A38-8E2E19EC01CF}" destId="{F3F1DE04-37C3-495F-9122-F739CE4A5393}" srcOrd="4" destOrd="0" parTransId="{7FCFF033-79F0-4F8F-8F66-032BE266FF6F}" sibTransId="{4CAE58BE-B10E-4483-8640-8DBFECF9711E}"/>
    <dgm:cxn modelId="{CC6CFCC2-ED80-48BD-90C2-3FB5582D3ED7}" srcId="{EF458D13-897D-4CBA-9A38-8E2E19EC01CF}" destId="{3940F5C1-B3FB-4BF7-9A06-C579A165C30F}" srcOrd="0" destOrd="0" parTransId="{401B1DAC-D950-4812-9116-3B573B6E77D0}" sibTransId="{8DA9B8CF-A64D-4251-834B-1BFC653578AE}"/>
    <dgm:cxn modelId="{E342922C-5315-4287-9F7D-BF77F9AFC041}" type="presOf" srcId="{E1BA84AF-1896-49BA-AD60-C928A95BB041}" destId="{71D7EB4A-F88A-4804-97CB-BE9A2DB80182}" srcOrd="0" destOrd="0" presId="urn:microsoft.com/office/officeart/2005/8/layout/radial5"/>
    <dgm:cxn modelId="{8589C746-6A7F-4A8E-B1DF-FD69D9F70371}" srcId="{EF458D13-897D-4CBA-9A38-8E2E19EC01CF}" destId="{71D03B70-3873-4190-B495-EB854F2C9B64}" srcOrd="1" destOrd="0" parTransId="{E1BA84AF-1896-49BA-AD60-C928A95BB041}" sibTransId="{ADB37E3E-8EFB-4F4B-AF72-14B0C71F21EA}"/>
    <dgm:cxn modelId="{57F13599-B4DD-478F-B834-00D9BA79B514}" type="presOf" srcId="{401B1DAC-D950-4812-9116-3B573B6E77D0}" destId="{01AEA110-E2E7-473F-966D-7AC63C265D67}" srcOrd="1" destOrd="0" presId="urn:microsoft.com/office/officeart/2005/8/layout/radial5"/>
    <dgm:cxn modelId="{6E5984D9-6074-43F5-A7B5-0367EB25D8E3}" type="presOf" srcId="{D4C5C05C-38A5-413A-B612-F0C6A26564C0}" destId="{96CE22CA-46B7-4B64-81E6-66C1FF250391}" srcOrd="0" destOrd="0" presId="urn:microsoft.com/office/officeart/2005/8/layout/radial5"/>
    <dgm:cxn modelId="{92CFFE1D-EE44-4EC8-BE77-049A0044820B}" type="presOf" srcId="{CF952606-8547-4DD1-BF67-72D0D7724278}" destId="{7AF0A0E3-AABB-4D3A-BCC5-A9BA625B9EF3}" srcOrd="0" destOrd="0" presId="urn:microsoft.com/office/officeart/2005/8/layout/radial5"/>
    <dgm:cxn modelId="{F1AD3E8C-FB53-4E62-9FAE-726718D7FA74}" srcId="{1A9D66CD-4DAE-48D9-85DB-D9118211502A}" destId="{EF458D13-897D-4CBA-9A38-8E2E19EC01CF}" srcOrd="0" destOrd="0" parTransId="{08ED0F80-EE78-4B7E-ACDC-EF70BB3E0582}" sibTransId="{210970D0-3331-443A-BC4C-413AB741A944}"/>
    <dgm:cxn modelId="{F492255E-8CFC-43B0-A410-E8BD0918B712}" type="presOf" srcId="{EF458D13-897D-4CBA-9A38-8E2E19EC01CF}" destId="{3D00D7E3-7F76-4F70-A054-46C26C30742D}" srcOrd="0" destOrd="0" presId="urn:microsoft.com/office/officeart/2005/8/layout/radial5"/>
    <dgm:cxn modelId="{7A5967F2-2071-4E00-9415-CF5AA950CA3A}" srcId="{EF458D13-897D-4CBA-9A38-8E2E19EC01CF}" destId="{F8D60987-DCA8-466B-B1B9-DAE38D8AF60C}" srcOrd="3" destOrd="0" parTransId="{BD40D032-3153-4FE1-BA26-949364B5DF29}" sibTransId="{C3747169-FEA2-4D49-83AC-758FEFCA2F90}"/>
    <dgm:cxn modelId="{BBAF9049-4C3D-4029-9F12-D68D9D31AA51}" type="presOf" srcId="{401B1DAC-D950-4812-9116-3B573B6E77D0}" destId="{AC39210A-79BC-429C-BB17-6C19871BA329}" srcOrd="0" destOrd="0" presId="urn:microsoft.com/office/officeart/2005/8/layout/radial5"/>
    <dgm:cxn modelId="{0AF9E0F1-EEAE-4E7B-BC83-5AE3605B6EFC}" type="presOf" srcId="{7FCFF033-79F0-4F8F-8F66-032BE266FF6F}" destId="{211477E6-D1A5-46BA-8169-A2B97C38EC0B}" srcOrd="0" destOrd="0" presId="urn:microsoft.com/office/officeart/2005/8/layout/radial5"/>
    <dgm:cxn modelId="{B20D296A-BA01-4FB0-8F27-0C6DB0F4E4C1}" type="presOf" srcId="{7FCFF033-79F0-4F8F-8F66-032BE266FF6F}" destId="{628A7607-C669-4BA4-974A-8C3B6C892D12}" srcOrd="1" destOrd="0" presId="urn:microsoft.com/office/officeart/2005/8/layout/radial5"/>
    <dgm:cxn modelId="{673350BF-83FB-46FB-8049-4241063F4973}" type="presOf" srcId="{CF952606-8547-4DD1-BF67-72D0D7724278}" destId="{93FA9F67-1C84-45A0-B233-BC3FED45AF77}" srcOrd="1" destOrd="0" presId="urn:microsoft.com/office/officeart/2005/8/layout/radial5"/>
    <dgm:cxn modelId="{47A10DAC-46AF-44B2-9040-E574F2B4C61F}" type="presOf" srcId="{F3F1DE04-37C3-495F-9122-F739CE4A5393}" destId="{08950497-659A-4774-8E36-A5B59986D7F3}" srcOrd="0" destOrd="0" presId="urn:microsoft.com/office/officeart/2005/8/layout/radial5"/>
    <dgm:cxn modelId="{FAE76D5B-749A-49E7-9BAD-ECE72B6CDC40}" srcId="{EF458D13-897D-4CBA-9A38-8E2E19EC01CF}" destId="{D4C5C05C-38A5-413A-B612-F0C6A26564C0}" srcOrd="2" destOrd="0" parTransId="{CF952606-8547-4DD1-BF67-72D0D7724278}" sibTransId="{11B519DB-B65A-417A-A0BE-6E94FB881684}"/>
    <dgm:cxn modelId="{E76BE3B1-14B1-488C-B7C1-B52898D2276A}" type="presOf" srcId="{F8D60987-DCA8-466B-B1B9-DAE38D8AF60C}" destId="{94EADCC6-65D7-406D-9EE8-EC7922623959}" srcOrd="0" destOrd="0" presId="urn:microsoft.com/office/officeart/2005/8/layout/radial5"/>
    <dgm:cxn modelId="{54B94F92-37E0-4284-85D9-16CBC6AB6417}" type="presOf" srcId="{E1BA84AF-1896-49BA-AD60-C928A95BB041}" destId="{DDE30113-D711-4A47-8F2A-61587955C629}" srcOrd="1" destOrd="0" presId="urn:microsoft.com/office/officeart/2005/8/layout/radial5"/>
    <dgm:cxn modelId="{245D31CD-7677-47AD-9A76-053E8AF51BF1}" type="presOf" srcId="{1A9D66CD-4DAE-48D9-85DB-D9118211502A}" destId="{B7AF9F01-C093-49DB-9404-86C7023CCB83}" srcOrd="0" destOrd="0" presId="urn:microsoft.com/office/officeart/2005/8/layout/radial5"/>
    <dgm:cxn modelId="{A0EC21C3-A377-458F-A66E-C43AD9D5377A}" type="presOf" srcId="{BD40D032-3153-4FE1-BA26-949364B5DF29}" destId="{9A36F634-88CB-4443-9DF0-457CB3AD4961}" srcOrd="0" destOrd="0" presId="urn:microsoft.com/office/officeart/2005/8/layout/radial5"/>
    <dgm:cxn modelId="{A69AD68A-5D3E-40A1-B211-5D982152FC49}" type="presOf" srcId="{BD40D032-3153-4FE1-BA26-949364B5DF29}" destId="{609E6BF5-2D1F-4243-82DD-81F9B1A245D9}" srcOrd="1" destOrd="0" presId="urn:microsoft.com/office/officeart/2005/8/layout/radial5"/>
    <dgm:cxn modelId="{7E776DA3-8FF3-4D09-8A4F-CD5FA261E98C}" type="presOf" srcId="{71D03B70-3873-4190-B495-EB854F2C9B64}" destId="{A6F55933-AF97-4A26-A47B-5219F4B418EC}" srcOrd="0" destOrd="0" presId="urn:microsoft.com/office/officeart/2005/8/layout/radial5"/>
    <dgm:cxn modelId="{60A09FF7-7554-455B-8C5A-C7CDBECD1D93}" type="presParOf" srcId="{B7AF9F01-C093-49DB-9404-86C7023CCB83}" destId="{3D00D7E3-7F76-4F70-A054-46C26C30742D}" srcOrd="0" destOrd="0" presId="urn:microsoft.com/office/officeart/2005/8/layout/radial5"/>
    <dgm:cxn modelId="{163CF739-329D-44D0-8515-7F3109348714}" type="presParOf" srcId="{B7AF9F01-C093-49DB-9404-86C7023CCB83}" destId="{AC39210A-79BC-429C-BB17-6C19871BA329}" srcOrd="1" destOrd="0" presId="urn:microsoft.com/office/officeart/2005/8/layout/radial5"/>
    <dgm:cxn modelId="{A99AD55F-73D7-44F6-AD9B-243C6410D6F3}" type="presParOf" srcId="{AC39210A-79BC-429C-BB17-6C19871BA329}" destId="{01AEA110-E2E7-473F-966D-7AC63C265D67}" srcOrd="0" destOrd="0" presId="urn:microsoft.com/office/officeart/2005/8/layout/radial5"/>
    <dgm:cxn modelId="{F750CC63-13EF-4FAC-9367-F522106BC24B}" type="presParOf" srcId="{B7AF9F01-C093-49DB-9404-86C7023CCB83}" destId="{FDCF4DA0-1706-455B-A89E-66D30191FA6F}" srcOrd="2" destOrd="0" presId="urn:microsoft.com/office/officeart/2005/8/layout/radial5"/>
    <dgm:cxn modelId="{C73D7872-643A-49A3-8674-CBA0D849C7CC}" type="presParOf" srcId="{B7AF9F01-C093-49DB-9404-86C7023CCB83}" destId="{71D7EB4A-F88A-4804-97CB-BE9A2DB80182}" srcOrd="3" destOrd="0" presId="urn:microsoft.com/office/officeart/2005/8/layout/radial5"/>
    <dgm:cxn modelId="{2D0FC8C1-24B8-41D8-A928-9C1509524DA5}" type="presParOf" srcId="{71D7EB4A-F88A-4804-97CB-BE9A2DB80182}" destId="{DDE30113-D711-4A47-8F2A-61587955C629}" srcOrd="0" destOrd="0" presId="urn:microsoft.com/office/officeart/2005/8/layout/radial5"/>
    <dgm:cxn modelId="{3D02069A-E0D3-4D36-AF3D-BDF62E79E289}" type="presParOf" srcId="{B7AF9F01-C093-49DB-9404-86C7023CCB83}" destId="{A6F55933-AF97-4A26-A47B-5219F4B418EC}" srcOrd="4" destOrd="0" presId="urn:microsoft.com/office/officeart/2005/8/layout/radial5"/>
    <dgm:cxn modelId="{EEBA7EC2-15FC-446E-83B1-ADB3173E8B2E}" type="presParOf" srcId="{B7AF9F01-C093-49DB-9404-86C7023CCB83}" destId="{7AF0A0E3-AABB-4D3A-BCC5-A9BA625B9EF3}" srcOrd="5" destOrd="0" presId="urn:microsoft.com/office/officeart/2005/8/layout/radial5"/>
    <dgm:cxn modelId="{66B16CFE-948A-43FE-89DE-10982EAF379A}" type="presParOf" srcId="{7AF0A0E3-AABB-4D3A-BCC5-A9BA625B9EF3}" destId="{93FA9F67-1C84-45A0-B233-BC3FED45AF77}" srcOrd="0" destOrd="0" presId="urn:microsoft.com/office/officeart/2005/8/layout/radial5"/>
    <dgm:cxn modelId="{65A0A3BF-421F-42D2-97CC-D425BA47C02D}" type="presParOf" srcId="{B7AF9F01-C093-49DB-9404-86C7023CCB83}" destId="{96CE22CA-46B7-4B64-81E6-66C1FF250391}" srcOrd="6" destOrd="0" presId="urn:microsoft.com/office/officeart/2005/8/layout/radial5"/>
    <dgm:cxn modelId="{F00EDC51-3C6B-4302-8CD5-4EC3D8F35E7C}" type="presParOf" srcId="{B7AF9F01-C093-49DB-9404-86C7023CCB83}" destId="{9A36F634-88CB-4443-9DF0-457CB3AD4961}" srcOrd="7" destOrd="0" presId="urn:microsoft.com/office/officeart/2005/8/layout/radial5"/>
    <dgm:cxn modelId="{B71C7BDF-B388-410C-AB70-1C09E2AA08D4}" type="presParOf" srcId="{9A36F634-88CB-4443-9DF0-457CB3AD4961}" destId="{609E6BF5-2D1F-4243-82DD-81F9B1A245D9}" srcOrd="0" destOrd="0" presId="urn:microsoft.com/office/officeart/2005/8/layout/radial5"/>
    <dgm:cxn modelId="{4EC27F3F-24D9-42E6-81C7-6E9734D13857}" type="presParOf" srcId="{B7AF9F01-C093-49DB-9404-86C7023CCB83}" destId="{94EADCC6-65D7-406D-9EE8-EC7922623959}" srcOrd="8" destOrd="0" presId="urn:microsoft.com/office/officeart/2005/8/layout/radial5"/>
    <dgm:cxn modelId="{455F453E-6DDC-4603-915C-71AB715979AE}" type="presParOf" srcId="{B7AF9F01-C093-49DB-9404-86C7023CCB83}" destId="{211477E6-D1A5-46BA-8169-A2B97C38EC0B}" srcOrd="9" destOrd="0" presId="urn:microsoft.com/office/officeart/2005/8/layout/radial5"/>
    <dgm:cxn modelId="{D530A71A-092B-4000-8622-7B17915D7602}" type="presParOf" srcId="{211477E6-D1A5-46BA-8169-A2B97C38EC0B}" destId="{628A7607-C669-4BA4-974A-8C3B6C892D12}" srcOrd="0" destOrd="0" presId="urn:microsoft.com/office/officeart/2005/8/layout/radial5"/>
    <dgm:cxn modelId="{6161F36E-98F0-45E8-B088-65303D81095B}" type="presParOf" srcId="{B7AF9F01-C093-49DB-9404-86C7023CCB83}" destId="{08950497-659A-4774-8E36-A5B59986D7F3}"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0F1F22-3554-8647-A151-5AF71FAFB48B}" type="doc">
      <dgm:prSet loTypeId="urn:microsoft.com/office/officeart/2005/8/layout/pyramid1" loCatId="pyramid" qsTypeId="urn:microsoft.com/office/officeart/2005/8/quickstyle/simple3" qsCatId="simple" csTypeId="urn:microsoft.com/office/officeart/2005/8/colors/colorful1" csCatId="colorful" phldr="1"/>
      <dgm:spPr/>
    </dgm:pt>
    <dgm:pt modelId="{89414706-46F1-B14C-A06B-F9038989B959}">
      <dgm:prSet phldrT="[Text]"/>
      <dgm:spPr/>
      <dgm:t>
        <a:bodyPr/>
        <a:lstStyle/>
        <a:p>
          <a:r>
            <a:rPr lang="en-US" b="1" dirty="0" smtClean="0"/>
            <a:t>Mussolini</a:t>
          </a:r>
          <a:endParaRPr lang="en-US" b="1" dirty="0"/>
        </a:p>
      </dgm:t>
    </dgm:pt>
    <dgm:pt modelId="{2761FC72-7ECC-254B-A46C-CC122708987B}" type="parTrans" cxnId="{FE1B4C6F-351E-6A4D-BFC6-663B42B97D44}">
      <dgm:prSet/>
      <dgm:spPr/>
      <dgm:t>
        <a:bodyPr/>
        <a:lstStyle/>
        <a:p>
          <a:endParaRPr lang="en-US"/>
        </a:p>
      </dgm:t>
    </dgm:pt>
    <dgm:pt modelId="{FA315D50-4700-0D48-BC59-8F2016226AE1}" type="sibTrans" cxnId="{FE1B4C6F-351E-6A4D-BFC6-663B42B97D44}">
      <dgm:prSet/>
      <dgm:spPr/>
      <dgm:t>
        <a:bodyPr/>
        <a:lstStyle/>
        <a:p>
          <a:endParaRPr lang="en-US"/>
        </a:p>
      </dgm:t>
    </dgm:pt>
    <dgm:pt modelId="{7A65F701-DA8A-B64E-B525-DEFAB098F79C}">
      <dgm:prSet phldrT="[Text]"/>
      <dgm:spPr/>
      <dgm:t>
        <a:bodyPr/>
        <a:lstStyle/>
        <a:p>
          <a:r>
            <a:rPr lang="en-US" dirty="0" smtClean="0"/>
            <a:t>hopes for change</a:t>
          </a:r>
          <a:endParaRPr lang="en-US" dirty="0"/>
        </a:p>
      </dgm:t>
    </dgm:pt>
    <dgm:pt modelId="{B294B095-8BCE-F64E-A5C5-900CE43FE187}" type="parTrans" cxnId="{2828E73B-3374-9847-B8C1-8AA777EF7A75}">
      <dgm:prSet/>
      <dgm:spPr/>
      <dgm:t>
        <a:bodyPr/>
        <a:lstStyle/>
        <a:p>
          <a:endParaRPr lang="en-US"/>
        </a:p>
      </dgm:t>
    </dgm:pt>
    <dgm:pt modelId="{E5D144D3-1187-C544-9717-7EBAAC4F5D52}" type="sibTrans" cxnId="{2828E73B-3374-9847-B8C1-8AA777EF7A75}">
      <dgm:prSet/>
      <dgm:spPr/>
      <dgm:t>
        <a:bodyPr/>
        <a:lstStyle/>
        <a:p>
          <a:endParaRPr lang="en-US"/>
        </a:p>
      </dgm:t>
    </dgm:pt>
    <dgm:pt modelId="{C5CDBE98-0EC9-794B-A106-078DED065BF4}">
      <dgm:prSet phldrT="[Text]"/>
      <dgm:spPr/>
      <dgm:t>
        <a:bodyPr/>
        <a:lstStyle/>
        <a:p>
          <a:r>
            <a:rPr lang="en-US" dirty="0" smtClean="0"/>
            <a:t>nationalism</a:t>
          </a:r>
          <a:endParaRPr lang="en-US" dirty="0"/>
        </a:p>
      </dgm:t>
    </dgm:pt>
    <dgm:pt modelId="{DED107E3-97AB-1C4B-8F8B-E3AEC3B16AE0}" type="parTrans" cxnId="{667B5739-D880-514C-B978-798EB106C505}">
      <dgm:prSet/>
      <dgm:spPr/>
      <dgm:t>
        <a:bodyPr/>
        <a:lstStyle/>
        <a:p>
          <a:endParaRPr lang="en-US"/>
        </a:p>
      </dgm:t>
    </dgm:pt>
    <dgm:pt modelId="{CA438CF9-6CCE-F945-BDED-233F5BF42019}" type="sibTrans" cxnId="{667B5739-D880-514C-B978-798EB106C505}">
      <dgm:prSet/>
      <dgm:spPr/>
      <dgm:t>
        <a:bodyPr/>
        <a:lstStyle/>
        <a:p>
          <a:endParaRPr lang="en-US"/>
        </a:p>
      </dgm:t>
    </dgm:pt>
    <dgm:pt modelId="{3CD8FFA6-7FAA-FB4C-A6E4-7FC76E08BA4A}">
      <dgm:prSet phldrT="[Text]"/>
      <dgm:spPr/>
      <dgm:t>
        <a:bodyPr/>
        <a:lstStyle/>
        <a:p>
          <a:r>
            <a:rPr lang="en-US" dirty="0" smtClean="0"/>
            <a:t>desire strong govt.</a:t>
          </a:r>
          <a:endParaRPr lang="en-US" dirty="0"/>
        </a:p>
      </dgm:t>
    </dgm:pt>
    <dgm:pt modelId="{1D6EDB73-9F63-424E-A3D5-0D5674EBD9EE}" type="parTrans" cxnId="{60E2B336-2763-A343-8674-DEBF491D3128}">
      <dgm:prSet/>
      <dgm:spPr/>
      <dgm:t>
        <a:bodyPr/>
        <a:lstStyle/>
        <a:p>
          <a:endParaRPr lang="en-US"/>
        </a:p>
      </dgm:t>
    </dgm:pt>
    <dgm:pt modelId="{8E6A6FA1-AA55-0D42-84E9-768440281306}" type="sibTrans" cxnId="{60E2B336-2763-A343-8674-DEBF491D3128}">
      <dgm:prSet/>
      <dgm:spPr/>
      <dgm:t>
        <a:bodyPr/>
        <a:lstStyle/>
        <a:p>
          <a:endParaRPr lang="en-US"/>
        </a:p>
      </dgm:t>
    </dgm:pt>
    <dgm:pt modelId="{CCC44CB0-706A-6D46-8ADA-E15FA1913835}">
      <dgm:prSet phldrT="[Text]"/>
      <dgm:spPr/>
      <dgm:t>
        <a:bodyPr/>
        <a:lstStyle/>
        <a:p>
          <a:r>
            <a:rPr lang="en-US" dirty="0" smtClean="0"/>
            <a:t>contempt for weak govt.</a:t>
          </a:r>
          <a:endParaRPr lang="en-US" dirty="0"/>
        </a:p>
      </dgm:t>
    </dgm:pt>
    <dgm:pt modelId="{AE414B25-0CD6-214A-9F20-2493E65C0B50}" type="parTrans" cxnId="{4A5C3924-6241-0248-84B7-DECA30B1136B}">
      <dgm:prSet/>
      <dgm:spPr/>
      <dgm:t>
        <a:bodyPr/>
        <a:lstStyle/>
        <a:p>
          <a:endParaRPr lang="en-US"/>
        </a:p>
      </dgm:t>
    </dgm:pt>
    <dgm:pt modelId="{6A5F93FE-9CF5-6547-83B6-6108B19E60B6}" type="sibTrans" cxnId="{4A5C3924-6241-0248-84B7-DECA30B1136B}">
      <dgm:prSet/>
      <dgm:spPr/>
      <dgm:t>
        <a:bodyPr/>
        <a:lstStyle/>
        <a:p>
          <a:endParaRPr lang="en-US"/>
        </a:p>
      </dgm:t>
    </dgm:pt>
    <dgm:pt modelId="{22E74B0A-4F1B-7B40-9CC7-A3E3E834C3D8}">
      <dgm:prSet phldrT="[Text]"/>
      <dgm:spPr/>
      <dgm:t>
        <a:bodyPr/>
        <a:lstStyle/>
        <a:p>
          <a:r>
            <a:rPr lang="en-US" dirty="0" smtClean="0"/>
            <a:t>Fear of Socialism</a:t>
          </a:r>
          <a:endParaRPr lang="en-US" dirty="0"/>
        </a:p>
      </dgm:t>
    </dgm:pt>
    <dgm:pt modelId="{77823C1A-B26F-D542-9D42-500751307389}" type="parTrans" cxnId="{E3F59259-0361-4C4D-88DE-37C76796CC5F}">
      <dgm:prSet/>
      <dgm:spPr/>
      <dgm:t>
        <a:bodyPr/>
        <a:lstStyle/>
        <a:p>
          <a:endParaRPr lang="en-US"/>
        </a:p>
      </dgm:t>
    </dgm:pt>
    <dgm:pt modelId="{CB95C068-DBEA-0843-9AB7-D200A764A8AB}" type="sibTrans" cxnId="{E3F59259-0361-4C4D-88DE-37C76796CC5F}">
      <dgm:prSet/>
      <dgm:spPr/>
      <dgm:t>
        <a:bodyPr/>
        <a:lstStyle/>
        <a:p>
          <a:endParaRPr lang="en-US"/>
        </a:p>
      </dgm:t>
    </dgm:pt>
    <dgm:pt modelId="{3CDFE255-D966-4147-9E79-CCAF8C76CE1D}">
      <dgm:prSet phldrT="[Text]"/>
      <dgm:spPr/>
      <dgm:t>
        <a:bodyPr/>
        <a:lstStyle/>
        <a:p>
          <a:r>
            <a:rPr lang="en-US" dirty="0" smtClean="0"/>
            <a:t>MC saw govt. not protecting them </a:t>
          </a:r>
          <a:r>
            <a:rPr lang="en-US" dirty="0" err="1" smtClean="0"/>
            <a:t>v</a:t>
          </a:r>
          <a:r>
            <a:rPr lang="en-US" dirty="0" smtClean="0"/>
            <a:t>. workers</a:t>
          </a:r>
          <a:endParaRPr lang="en-US" dirty="0"/>
        </a:p>
      </dgm:t>
    </dgm:pt>
    <dgm:pt modelId="{C2B4AEE0-898C-5848-9DAF-1B43112B59E2}" type="parTrans" cxnId="{8003219B-BB48-5146-87C5-706772F6AC09}">
      <dgm:prSet/>
      <dgm:spPr/>
      <dgm:t>
        <a:bodyPr/>
        <a:lstStyle/>
        <a:p>
          <a:endParaRPr lang="en-US"/>
        </a:p>
      </dgm:t>
    </dgm:pt>
    <dgm:pt modelId="{34B80FC4-AFBD-054C-9C82-2695C68D4135}" type="sibTrans" cxnId="{8003219B-BB48-5146-87C5-706772F6AC09}">
      <dgm:prSet/>
      <dgm:spPr/>
      <dgm:t>
        <a:bodyPr/>
        <a:lstStyle/>
        <a:p>
          <a:endParaRPr lang="en-US"/>
        </a:p>
      </dgm:t>
    </dgm:pt>
    <dgm:pt modelId="{01AB921F-9EB9-C342-AB63-269AFE3B1D78}">
      <dgm:prSet phldrT="[Text]"/>
      <dgm:spPr/>
      <dgm:t>
        <a:bodyPr/>
        <a:lstStyle/>
        <a:p>
          <a:r>
            <a:rPr lang="en-US" dirty="0" smtClean="0"/>
            <a:t>landowners’ hostility to peasant land seizures</a:t>
          </a:r>
          <a:endParaRPr lang="en-US" dirty="0"/>
        </a:p>
      </dgm:t>
    </dgm:pt>
    <dgm:pt modelId="{4C23F859-CDCA-6347-97C7-AC8635FD5B05}" type="parTrans" cxnId="{6FAFA399-4D18-464E-BF41-A896A096A775}">
      <dgm:prSet/>
      <dgm:spPr/>
      <dgm:t>
        <a:bodyPr/>
        <a:lstStyle/>
        <a:p>
          <a:endParaRPr lang="en-US"/>
        </a:p>
      </dgm:t>
    </dgm:pt>
    <dgm:pt modelId="{711679AB-9997-AD4B-AF30-818936BCD40E}" type="sibTrans" cxnId="{6FAFA399-4D18-464E-BF41-A896A096A775}">
      <dgm:prSet/>
      <dgm:spPr/>
      <dgm:t>
        <a:bodyPr/>
        <a:lstStyle/>
        <a:p>
          <a:endParaRPr lang="en-US"/>
        </a:p>
      </dgm:t>
    </dgm:pt>
    <dgm:pt modelId="{1EC53080-79C9-A543-B9E7-002A3EEDF916}">
      <dgm:prSet phldrT="[Text]"/>
      <dgm:spPr/>
      <dgm:t>
        <a:bodyPr/>
        <a:lstStyle/>
        <a:p>
          <a:r>
            <a:rPr lang="en-US" dirty="0" smtClean="0"/>
            <a:t>support of ex-soldiers</a:t>
          </a:r>
          <a:endParaRPr lang="en-US" dirty="0"/>
        </a:p>
      </dgm:t>
    </dgm:pt>
    <dgm:pt modelId="{70F997F3-2D65-FB41-B25F-6CCFEE07F49A}" type="parTrans" cxnId="{8736C245-7B10-4F48-9A42-7599E96AFD0E}">
      <dgm:prSet/>
      <dgm:spPr/>
      <dgm:t>
        <a:bodyPr/>
        <a:lstStyle/>
        <a:p>
          <a:endParaRPr lang="en-US"/>
        </a:p>
      </dgm:t>
    </dgm:pt>
    <dgm:pt modelId="{9E191401-50BD-1A43-AB0A-D9231DA88704}" type="sibTrans" cxnId="{8736C245-7B10-4F48-9A42-7599E96AFD0E}">
      <dgm:prSet/>
      <dgm:spPr/>
      <dgm:t>
        <a:bodyPr/>
        <a:lstStyle/>
        <a:p>
          <a:endParaRPr lang="en-US"/>
        </a:p>
      </dgm:t>
    </dgm:pt>
    <dgm:pt modelId="{10C3FC44-1007-D34F-9A92-CEED9EAD4926}">
      <dgm:prSet phldrT="[Text]"/>
      <dgm:spPr/>
      <dgm:t>
        <a:bodyPr/>
        <a:lstStyle/>
        <a:p>
          <a:r>
            <a:rPr lang="en-US" dirty="0" smtClean="0"/>
            <a:t>futurism </a:t>
          </a:r>
          <a:r>
            <a:rPr lang="en-US" dirty="0" err="1" smtClean="0"/>
            <a:t>v</a:t>
          </a:r>
          <a:r>
            <a:rPr lang="en-US" dirty="0" smtClean="0"/>
            <a:t>. mutilated victory</a:t>
          </a:r>
          <a:endParaRPr lang="en-US" dirty="0"/>
        </a:p>
      </dgm:t>
    </dgm:pt>
    <dgm:pt modelId="{04E3F857-97BC-3C41-992E-C64DD3EDAE73}" type="parTrans" cxnId="{7D493C40-0579-E14D-AECA-683C43E71882}">
      <dgm:prSet/>
      <dgm:spPr/>
      <dgm:t>
        <a:bodyPr/>
        <a:lstStyle/>
        <a:p>
          <a:endParaRPr lang="en-US"/>
        </a:p>
      </dgm:t>
    </dgm:pt>
    <dgm:pt modelId="{BADC69B9-53E3-B545-A274-FABC179B3FF3}" type="sibTrans" cxnId="{7D493C40-0579-E14D-AECA-683C43E71882}">
      <dgm:prSet/>
      <dgm:spPr/>
      <dgm:t>
        <a:bodyPr/>
        <a:lstStyle/>
        <a:p>
          <a:endParaRPr lang="en-US"/>
        </a:p>
      </dgm:t>
    </dgm:pt>
    <dgm:pt modelId="{21075A3F-E53F-624B-B442-C5CE192E5D11}" type="pres">
      <dgm:prSet presAssocID="{EA0F1F22-3554-8647-A151-5AF71FAFB48B}" presName="Name0" presStyleCnt="0">
        <dgm:presLayoutVars>
          <dgm:dir/>
          <dgm:animLvl val="lvl"/>
          <dgm:resizeHandles val="exact"/>
        </dgm:presLayoutVars>
      </dgm:prSet>
      <dgm:spPr/>
    </dgm:pt>
    <dgm:pt modelId="{8B9213AC-1BF2-424F-B756-EB7F681F6829}" type="pres">
      <dgm:prSet presAssocID="{89414706-46F1-B14C-A06B-F9038989B959}" presName="Name8" presStyleCnt="0"/>
      <dgm:spPr/>
    </dgm:pt>
    <dgm:pt modelId="{CD7BCE7D-D6CA-AD42-BEA1-DCF6CF9BBD40}" type="pres">
      <dgm:prSet presAssocID="{89414706-46F1-B14C-A06B-F9038989B959}" presName="level" presStyleLbl="node1" presStyleIdx="0" presStyleCnt="10">
        <dgm:presLayoutVars>
          <dgm:chMax val="1"/>
          <dgm:bulletEnabled val="1"/>
        </dgm:presLayoutVars>
      </dgm:prSet>
      <dgm:spPr/>
      <dgm:t>
        <a:bodyPr/>
        <a:lstStyle/>
        <a:p>
          <a:endParaRPr lang="en-US"/>
        </a:p>
      </dgm:t>
    </dgm:pt>
    <dgm:pt modelId="{0296F2E8-66A2-9241-85C8-78B1F879EF1A}" type="pres">
      <dgm:prSet presAssocID="{89414706-46F1-B14C-A06B-F9038989B959}" presName="levelTx" presStyleLbl="revTx" presStyleIdx="0" presStyleCnt="0">
        <dgm:presLayoutVars>
          <dgm:chMax val="1"/>
          <dgm:bulletEnabled val="1"/>
        </dgm:presLayoutVars>
      </dgm:prSet>
      <dgm:spPr/>
      <dgm:t>
        <a:bodyPr/>
        <a:lstStyle/>
        <a:p>
          <a:endParaRPr lang="en-US"/>
        </a:p>
      </dgm:t>
    </dgm:pt>
    <dgm:pt modelId="{14E96D26-8BF9-CF47-9AD2-7A8266E49DD4}" type="pres">
      <dgm:prSet presAssocID="{7A65F701-DA8A-B64E-B525-DEFAB098F79C}" presName="Name8" presStyleCnt="0"/>
      <dgm:spPr/>
    </dgm:pt>
    <dgm:pt modelId="{C115C0AE-C469-CE4D-8891-529FACB9576C}" type="pres">
      <dgm:prSet presAssocID="{7A65F701-DA8A-B64E-B525-DEFAB098F79C}" presName="level" presStyleLbl="node1" presStyleIdx="1" presStyleCnt="10">
        <dgm:presLayoutVars>
          <dgm:chMax val="1"/>
          <dgm:bulletEnabled val="1"/>
        </dgm:presLayoutVars>
      </dgm:prSet>
      <dgm:spPr/>
      <dgm:t>
        <a:bodyPr/>
        <a:lstStyle/>
        <a:p>
          <a:endParaRPr lang="en-US"/>
        </a:p>
      </dgm:t>
    </dgm:pt>
    <dgm:pt modelId="{5DC98F2F-6C01-4341-9D6B-95AC7EE52975}" type="pres">
      <dgm:prSet presAssocID="{7A65F701-DA8A-B64E-B525-DEFAB098F79C}" presName="levelTx" presStyleLbl="revTx" presStyleIdx="0" presStyleCnt="0">
        <dgm:presLayoutVars>
          <dgm:chMax val="1"/>
          <dgm:bulletEnabled val="1"/>
        </dgm:presLayoutVars>
      </dgm:prSet>
      <dgm:spPr/>
      <dgm:t>
        <a:bodyPr/>
        <a:lstStyle/>
        <a:p>
          <a:endParaRPr lang="en-US"/>
        </a:p>
      </dgm:t>
    </dgm:pt>
    <dgm:pt modelId="{07D3E225-878E-C64B-B5A5-2561D7B5C1F8}" type="pres">
      <dgm:prSet presAssocID="{C5CDBE98-0EC9-794B-A106-078DED065BF4}" presName="Name8" presStyleCnt="0"/>
      <dgm:spPr/>
    </dgm:pt>
    <dgm:pt modelId="{5D4B5E94-7713-0543-9692-F3EA0B2187A0}" type="pres">
      <dgm:prSet presAssocID="{C5CDBE98-0EC9-794B-A106-078DED065BF4}" presName="level" presStyleLbl="node1" presStyleIdx="2" presStyleCnt="10">
        <dgm:presLayoutVars>
          <dgm:chMax val="1"/>
          <dgm:bulletEnabled val="1"/>
        </dgm:presLayoutVars>
      </dgm:prSet>
      <dgm:spPr/>
    </dgm:pt>
    <dgm:pt modelId="{1C6B63D9-5612-E54B-91AB-C0377ACC73E9}" type="pres">
      <dgm:prSet presAssocID="{C5CDBE98-0EC9-794B-A106-078DED065BF4}" presName="levelTx" presStyleLbl="revTx" presStyleIdx="0" presStyleCnt="0">
        <dgm:presLayoutVars>
          <dgm:chMax val="1"/>
          <dgm:bulletEnabled val="1"/>
        </dgm:presLayoutVars>
      </dgm:prSet>
      <dgm:spPr/>
    </dgm:pt>
    <dgm:pt modelId="{3DB2A617-53B8-EB46-BB0D-96C4FCBB5188}" type="pres">
      <dgm:prSet presAssocID="{3CD8FFA6-7FAA-FB4C-A6E4-7FC76E08BA4A}" presName="Name8" presStyleCnt="0"/>
      <dgm:spPr/>
    </dgm:pt>
    <dgm:pt modelId="{44CE416A-30EF-7945-89DF-B9344B064DE3}" type="pres">
      <dgm:prSet presAssocID="{3CD8FFA6-7FAA-FB4C-A6E4-7FC76E08BA4A}" presName="level" presStyleLbl="node1" presStyleIdx="3" presStyleCnt="10">
        <dgm:presLayoutVars>
          <dgm:chMax val="1"/>
          <dgm:bulletEnabled val="1"/>
        </dgm:presLayoutVars>
      </dgm:prSet>
      <dgm:spPr/>
    </dgm:pt>
    <dgm:pt modelId="{6E3BF862-C7D6-F14C-B435-22249EBF0C75}" type="pres">
      <dgm:prSet presAssocID="{3CD8FFA6-7FAA-FB4C-A6E4-7FC76E08BA4A}" presName="levelTx" presStyleLbl="revTx" presStyleIdx="0" presStyleCnt="0">
        <dgm:presLayoutVars>
          <dgm:chMax val="1"/>
          <dgm:bulletEnabled val="1"/>
        </dgm:presLayoutVars>
      </dgm:prSet>
      <dgm:spPr/>
    </dgm:pt>
    <dgm:pt modelId="{FB108ECF-C7E5-D147-8B4C-50FD8052CFB3}" type="pres">
      <dgm:prSet presAssocID="{CCC44CB0-706A-6D46-8ADA-E15FA1913835}" presName="Name8" presStyleCnt="0"/>
      <dgm:spPr/>
    </dgm:pt>
    <dgm:pt modelId="{958D5113-0301-C948-80EF-582BA4B82B95}" type="pres">
      <dgm:prSet presAssocID="{CCC44CB0-706A-6D46-8ADA-E15FA1913835}" presName="level" presStyleLbl="node1" presStyleIdx="4" presStyleCnt="10">
        <dgm:presLayoutVars>
          <dgm:chMax val="1"/>
          <dgm:bulletEnabled val="1"/>
        </dgm:presLayoutVars>
      </dgm:prSet>
      <dgm:spPr/>
    </dgm:pt>
    <dgm:pt modelId="{0EEDE9A0-ED85-DB45-946C-74AE5BB98CD6}" type="pres">
      <dgm:prSet presAssocID="{CCC44CB0-706A-6D46-8ADA-E15FA1913835}" presName="levelTx" presStyleLbl="revTx" presStyleIdx="0" presStyleCnt="0">
        <dgm:presLayoutVars>
          <dgm:chMax val="1"/>
          <dgm:bulletEnabled val="1"/>
        </dgm:presLayoutVars>
      </dgm:prSet>
      <dgm:spPr/>
    </dgm:pt>
    <dgm:pt modelId="{3EA3BEEA-9A63-1645-B8A6-3DD90A44A84F}" type="pres">
      <dgm:prSet presAssocID="{22E74B0A-4F1B-7B40-9CC7-A3E3E834C3D8}" presName="Name8" presStyleCnt="0"/>
      <dgm:spPr/>
    </dgm:pt>
    <dgm:pt modelId="{A8DCD72C-18E0-9745-8CE1-CB2BF2441FAB}" type="pres">
      <dgm:prSet presAssocID="{22E74B0A-4F1B-7B40-9CC7-A3E3E834C3D8}" presName="level" presStyleLbl="node1" presStyleIdx="5" presStyleCnt="10">
        <dgm:presLayoutVars>
          <dgm:chMax val="1"/>
          <dgm:bulletEnabled val="1"/>
        </dgm:presLayoutVars>
      </dgm:prSet>
      <dgm:spPr/>
      <dgm:t>
        <a:bodyPr/>
        <a:lstStyle/>
        <a:p>
          <a:endParaRPr lang="en-US"/>
        </a:p>
      </dgm:t>
    </dgm:pt>
    <dgm:pt modelId="{A612AB4C-EF50-D544-8D22-8DD4C6B424C4}" type="pres">
      <dgm:prSet presAssocID="{22E74B0A-4F1B-7B40-9CC7-A3E3E834C3D8}" presName="levelTx" presStyleLbl="revTx" presStyleIdx="0" presStyleCnt="0">
        <dgm:presLayoutVars>
          <dgm:chMax val="1"/>
          <dgm:bulletEnabled val="1"/>
        </dgm:presLayoutVars>
      </dgm:prSet>
      <dgm:spPr/>
      <dgm:t>
        <a:bodyPr/>
        <a:lstStyle/>
        <a:p>
          <a:endParaRPr lang="en-US"/>
        </a:p>
      </dgm:t>
    </dgm:pt>
    <dgm:pt modelId="{1193BBCE-668A-FF47-BBD0-3E258B9D11EC}" type="pres">
      <dgm:prSet presAssocID="{3CDFE255-D966-4147-9E79-CCAF8C76CE1D}" presName="Name8" presStyleCnt="0"/>
      <dgm:spPr/>
    </dgm:pt>
    <dgm:pt modelId="{AD95743F-2607-8F47-8B51-F6E3A18AB508}" type="pres">
      <dgm:prSet presAssocID="{3CDFE255-D966-4147-9E79-CCAF8C76CE1D}" presName="level" presStyleLbl="node1" presStyleIdx="6" presStyleCnt="10">
        <dgm:presLayoutVars>
          <dgm:chMax val="1"/>
          <dgm:bulletEnabled val="1"/>
        </dgm:presLayoutVars>
      </dgm:prSet>
      <dgm:spPr/>
      <dgm:t>
        <a:bodyPr/>
        <a:lstStyle/>
        <a:p>
          <a:endParaRPr lang="en-US"/>
        </a:p>
      </dgm:t>
    </dgm:pt>
    <dgm:pt modelId="{26853398-6DF2-FD4D-95FB-766FD595D710}" type="pres">
      <dgm:prSet presAssocID="{3CDFE255-D966-4147-9E79-CCAF8C76CE1D}" presName="levelTx" presStyleLbl="revTx" presStyleIdx="0" presStyleCnt="0">
        <dgm:presLayoutVars>
          <dgm:chMax val="1"/>
          <dgm:bulletEnabled val="1"/>
        </dgm:presLayoutVars>
      </dgm:prSet>
      <dgm:spPr/>
      <dgm:t>
        <a:bodyPr/>
        <a:lstStyle/>
        <a:p>
          <a:endParaRPr lang="en-US"/>
        </a:p>
      </dgm:t>
    </dgm:pt>
    <dgm:pt modelId="{A4590A92-AF9B-F643-867F-B0ECCDED2089}" type="pres">
      <dgm:prSet presAssocID="{01AB921F-9EB9-C342-AB63-269AFE3B1D78}" presName="Name8" presStyleCnt="0"/>
      <dgm:spPr/>
    </dgm:pt>
    <dgm:pt modelId="{C9044355-E32C-F24D-A4BA-4DFD0A0E2E38}" type="pres">
      <dgm:prSet presAssocID="{01AB921F-9EB9-C342-AB63-269AFE3B1D78}" presName="level" presStyleLbl="node1" presStyleIdx="7" presStyleCnt="10">
        <dgm:presLayoutVars>
          <dgm:chMax val="1"/>
          <dgm:bulletEnabled val="1"/>
        </dgm:presLayoutVars>
      </dgm:prSet>
      <dgm:spPr/>
      <dgm:t>
        <a:bodyPr/>
        <a:lstStyle/>
        <a:p>
          <a:endParaRPr lang="en-US"/>
        </a:p>
      </dgm:t>
    </dgm:pt>
    <dgm:pt modelId="{733FB4AB-A38B-B049-A470-35B3E185F9D7}" type="pres">
      <dgm:prSet presAssocID="{01AB921F-9EB9-C342-AB63-269AFE3B1D78}" presName="levelTx" presStyleLbl="revTx" presStyleIdx="0" presStyleCnt="0">
        <dgm:presLayoutVars>
          <dgm:chMax val="1"/>
          <dgm:bulletEnabled val="1"/>
        </dgm:presLayoutVars>
      </dgm:prSet>
      <dgm:spPr/>
      <dgm:t>
        <a:bodyPr/>
        <a:lstStyle/>
        <a:p>
          <a:endParaRPr lang="en-US"/>
        </a:p>
      </dgm:t>
    </dgm:pt>
    <dgm:pt modelId="{F3ED7B41-D7DD-744C-B883-245AA798EC42}" type="pres">
      <dgm:prSet presAssocID="{1EC53080-79C9-A543-B9E7-002A3EEDF916}" presName="Name8" presStyleCnt="0"/>
      <dgm:spPr/>
    </dgm:pt>
    <dgm:pt modelId="{0B472D69-6D6A-AE45-9B33-14F74F8B1383}" type="pres">
      <dgm:prSet presAssocID="{1EC53080-79C9-A543-B9E7-002A3EEDF916}" presName="level" presStyleLbl="node1" presStyleIdx="8" presStyleCnt="10">
        <dgm:presLayoutVars>
          <dgm:chMax val="1"/>
          <dgm:bulletEnabled val="1"/>
        </dgm:presLayoutVars>
      </dgm:prSet>
      <dgm:spPr/>
    </dgm:pt>
    <dgm:pt modelId="{66B127FC-5DF5-DD49-A048-5900AB736FC1}" type="pres">
      <dgm:prSet presAssocID="{1EC53080-79C9-A543-B9E7-002A3EEDF916}" presName="levelTx" presStyleLbl="revTx" presStyleIdx="0" presStyleCnt="0">
        <dgm:presLayoutVars>
          <dgm:chMax val="1"/>
          <dgm:bulletEnabled val="1"/>
        </dgm:presLayoutVars>
      </dgm:prSet>
      <dgm:spPr/>
    </dgm:pt>
    <dgm:pt modelId="{99255F67-74C5-A544-A2CD-C3E76E2A369B}" type="pres">
      <dgm:prSet presAssocID="{10C3FC44-1007-D34F-9A92-CEED9EAD4926}" presName="Name8" presStyleCnt="0"/>
      <dgm:spPr/>
    </dgm:pt>
    <dgm:pt modelId="{8AD54A8B-F6A7-0741-9412-0FE95EEB88F7}" type="pres">
      <dgm:prSet presAssocID="{10C3FC44-1007-D34F-9A92-CEED9EAD4926}" presName="level" presStyleLbl="node1" presStyleIdx="9" presStyleCnt="10">
        <dgm:presLayoutVars>
          <dgm:chMax val="1"/>
          <dgm:bulletEnabled val="1"/>
        </dgm:presLayoutVars>
      </dgm:prSet>
      <dgm:spPr/>
      <dgm:t>
        <a:bodyPr/>
        <a:lstStyle/>
        <a:p>
          <a:endParaRPr lang="en-US"/>
        </a:p>
      </dgm:t>
    </dgm:pt>
    <dgm:pt modelId="{37866EFC-357C-D948-B9D2-0A4E59E2E36B}" type="pres">
      <dgm:prSet presAssocID="{10C3FC44-1007-D34F-9A92-CEED9EAD4926}" presName="levelTx" presStyleLbl="revTx" presStyleIdx="0" presStyleCnt="0">
        <dgm:presLayoutVars>
          <dgm:chMax val="1"/>
          <dgm:bulletEnabled val="1"/>
        </dgm:presLayoutVars>
      </dgm:prSet>
      <dgm:spPr/>
      <dgm:t>
        <a:bodyPr/>
        <a:lstStyle/>
        <a:p>
          <a:endParaRPr lang="en-US"/>
        </a:p>
      </dgm:t>
    </dgm:pt>
  </dgm:ptLst>
  <dgm:cxnLst>
    <dgm:cxn modelId="{9A59333A-51D8-454E-997E-1FD91C9AA483}" type="presOf" srcId="{89414706-46F1-B14C-A06B-F9038989B959}" destId="{CD7BCE7D-D6CA-AD42-BEA1-DCF6CF9BBD40}" srcOrd="0" destOrd="0" presId="urn:microsoft.com/office/officeart/2005/8/layout/pyramid1"/>
    <dgm:cxn modelId="{B2356696-66D9-0A4B-9F9C-B4932B27CDDF}" type="presOf" srcId="{CCC44CB0-706A-6D46-8ADA-E15FA1913835}" destId="{958D5113-0301-C948-80EF-582BA4B82B95}" srcOrd="0" destOrd="0" presId="urn:microsoft.com/office/officeart/2005/8/layout/pyramid1"/>
    <dgm:cxn modelId="{D5F394F1-8624-084D-8827-18598BA4FB83}" type="presOf" srcId="{3CDFE255-D966-4147-9E79-CCAF8C76CE1D}" destId="{AD95743F-2607-8F47-8B51-F6E3A18AB508}" srcOrd="0" destOrd="0" presId="urn:microsoft.com/office/officeart/2005/8/layout/pyramid1"/>
    <dgm:cxn modelId="{8003219B-BB48-5146-87C5-706772F6AC09}" srcId="{EA0F1F22-3554-8647-A151-5AF71FAFB48B}" destId="{3CDFE255-D966-4147-9E79-CCAF8C76CE1D}" srcOrd="6" destOrd="0" parTransId="{C2B4AEE0-898C-5848-9DAF-1B43112B59E2}" sibTransId="{34B80FC4-AFBD-054C-9C82-2695C68D4135}"/>
    <dgm:cxn modelId="{68CB2E5A-BAFC-4C40-8A96-B84A5493B2B2}" type="presOf" srcId="{10C3FC44-1007-D34F-9A92-CEED9EAD4926}" destId="{37866EFC-357C-D948-B9D2-0A4E59E2E36B}" srcOrd="1" destOrd="0" presId="urn:microsoft.com/office/officeart/2005/8/layout/pyramid1"/>
    <dgm:cxn modelId="{8736C245-7B10-4F48-9A42-7599E96AFD0E}" srcId="{EA0F1F22-3554-8647-A151-5AF71FAFB48B}" destId="{1EC53080-79C9-A543-B9E7-002A3EEDF916}" srcOrd="8" destOrd="0" parTransId="{70F997F3-2D65-FB41-B25F-6CCFEE07F49A}" sibTransId="{9E191401-50BD-1A43-AB0A-D9231DA88704}"/>
    <dgm:cxn modelId="{6FAFA399-4D18-464E-BF41-A896A096A775}" srcId="{EA0F1F22-3554-8647-A151-5AF71FAFB48B}" destId="{01AB921F-9EB9-C342-AB63-269AFE3B1D78}" srcOrd="7" destOrd="0" parTransId="{4C23F859-CDCA-6347-97C7-AC8635FD5B05}" sibTransId="{711679AB-9997-AD4B-AF30-818936BCD40E}"/>
    <dgm:cxn modelId="{32C87DF7-8254-9D49-8854-189C689CF8C9}" type="presOf" srcId="{C5CDBE98-0EC9-794B-A106-078DED065BF4}" destId="{1C6B63D9-5612-E54B-91AB-C0377ACC73E9}" srcOrd="1" destOrd="0" presId="urn:microsoft.com/office/officeart/2005/8/layout/pyramid1"/>
    <dgm:cxn modelId="{82A1FC08-D19F-F343-82DE-4A547E1E3444}" type="presOf" srcId="{EA0F1F22-3554-8647-A151-5AF71FAFB48B}" destId="{21075A3F-E53F-624B-B442-C5CE192E5D11}" srcOrd="0" destOrd="0" presId="urn:microsoft.com/office/officeart/2005/8/layout/pyramid1"/>
    <dgm:cxn modelId="{9F68E66C-59CE-7A45-B459-D2F1AF29A5C8}" type="presOf" srcId="{1EC53080-79C9-A543-B9E7-002A3EEDF916}" destId="{66B127FC-5DF5-DD49-A048-5900AB736FC1}" srcOrd="1" destOrd="0" presId="urn:microsoft.com/office/officeart/2005/8/layout/pyramid1"/>
    <dgm:cxn modelId="{2828E73B-3374-9847-B8C1-8AA777EF7A75}" srcId="{EA0F1F22-3554-8647-A151-5AF71FAFB48B}" destId="{7A65F701-DA8A-B64E-B525-DEFAB098F79C}" srcOrd="1" destOrd="0" parTransId="{B294B095-8BCE-F64E-A5C5-900CE43FE187}" sibTransId="{E5D144D3-1187-C544-9717-7EBAAC4F5D52}"/>
    <dgm:cxn modelId="{08A56D72-C0D0-A940-B08F-E2DC91CEC60A}" type="presOf" srcId="{10C3FC44-1007-D34F-9A92-CEED9EAD4926}" destId="{8AD54A8B-F6A7-0741-9412-0FE95EEB88F7}" srcOrd="0" destOrd="0" presId="urn:microsoft.com/office/officeart/2005/8/layout/pyramid1"/>
    <dgm:cxn modelId="{FE1B4C6F-351E-6A4D-BFC6-663B42B97D44}" srcId="{EA0F1F22-3554-8647-A151-5AF71FAFB48B}" destId="{89414706-46F1-B14C-A06B-F9038989B959}" srcOrd="0" destOrd="0" parTransId="{2761FC72-7ECC-254B-A46C-CC122708987B}" sibTransId="{FA315D50-4700-0D48-BC59-8F2016226AE1}"/>
    <dgm:cxn modelId="{496C69C2-CC31-474A-97F5-D202D6456A64}" type="presOf" srcId="{01AB921F-9EB9-C342-AB63-269AFE3B1D78}" destId="{C9044355-E32C-F24D-A4BA-4DFD0A0E2E38}" srcOrd="0" destOrd="0" presId="urn:microsoft.com/office/officeart/2005/8/layout/pyramid1"/>
    <dgm:cxn modelId="{117D075A-536A-124B-99A2-6BEB07A09E1D}" type="presOf" srcId="{C5CDBE98-0EC9-794B-A106-078DED065BF4}" destId="{5D4B5E94-7713-0543-9692-F3EA0B2187A0}" srcOrd="0" destOrd="0" presId="urn:microsoft.com/office/officeart/2005/8/layout/pyramid1"/>
    <dgm:cxn modelId="{825372B0-4946-6446-A7ED-B5F2CB1F1342}" type="presOf" srcId="{1EC53080-79C9-A543-B9E7-002A3EEDF916}" destId="{0B472D69-6D6A-AE45-9B33-14F74F8B1383}" srcOrd="0" destOrd="0" presId="urn:microsoft.com/office/officeart/2005/8/layout/pyramid1"/>
    <dgm:cxn modelId="{7D493C40-0579-E14D-AECA-683C43E71882}" srcId="{EA0F1F22-3554-8647-A151-5AF71FAFB48B}" destId="{10C3FC44-1007-D34F-9A92-CEED9EAD4926}" srcOrd="9" destOrd="0" parTransId="{04E3F857-97BC-3C41-992E-C64DD3EDAE73}" sibTransId="{BADC69B9-53E3-B545-A274-FABC179B3FF3}"/>
    <dgm:cxn modelId="{4A5C3924-6241-0248-84B7-DECA30B1136B}" srcId="{EA0F1F22-3554-8647-A151-5AF71FAFB48B}" destId="{CCC44CB0-706A-6D46-8ADA-E15FA1913835}" srcOrd="4" destOrd="0" parTransId="{AE414B25-0CD6-214A-9F20-2493E65C0B50}" sibTransId="{6A5F93FE-9CF5-6547-83B6-6108B19E60B6}"/>
    <dgm:cxn modelId="{158A9664-304C-2943-8339-ADF303E0ABC1}" type="presOf" srcId="{7A65F701-DA8A-B64E-B525-DEFAB098F79C}" destId="{5DC98F2F-6C01-4341-9D6B-95AC7EE52975}" srcOrd="1" destOrd="0" presId="urn:microsoft.com/office/officeart/2005/8/layout/pyramid1"/>
    <dgm:cxn modelId="{8A15F812-2D9A-0D4D-B84F-6B807715CF9E}" type="presOf" srcId="{22E74B0A-4F1B-7B40-9CC7-A3E3E834C3D8}" destId="{A8DCD72C-18E0-9745-8CE1-CB2BF2441FAB}" srcOrd="0" destOrd="0" presId="urn:microsoft.com/office/officeart/2005/8/layout/pyramid1"/>
    <dgm:cxn modelId="{E3F59259-0361-4C4D-88DE-37C76796CC5F}" srcId="{EA0F1F22-3554-8647-A151-5AF71FAFB48B}" destId="{22E74B0A-4F1B-7B40-9CC7-A3E3E834C3D8}" srcOrd="5" destOrd="0" parTransId="{77823C1A-B26F-D542-9D42-500751307389}" sibTransId="{CB95C068-DBEA-0843-9AB7-D200A764A8AB}"/>
    <dgm:cxn modelId="{E8558053-40B0-E14A-91C1-6D0F869DAF37}" type="presOf" srcId="{CCC44CB0-706A-6D46-8ADA-E15FA1913835}" destId="{0EEDE9A0-ED85-DB45-946C-74AE5BB98CD6}" srcOrd="1" destOrd="0" presId="urn:microsoft.com/office/officeart/2005/8/layout/pyramid1"/>
    <dgm:cxn modelId="{63F28E7F-BD6C-304C-8894-F81A83901DD7}" type="presOf" srcId="{89414706-46F1-B14C-A06B-F9038989B959}" destId="{0296F2E8-66A2-9241-85C8-78B1F879EF1A}" srcOrd="1" destOrd="0" presId="urn:microsoft.com/office/officeart/2005/8/layout/pyramid1"/>
    <dgm:cxn modelId="{60E2B336-2763-A343-8674-DEBF491D3128}" srcId="{EA0F1F22-3554-8647-A151-5AF71FAFB48B}" destId="{3CD8FFA6-7FAA-FB4C-A6E4-7FC76E08BA4A}" srcOrd="3" destOrd="0" parTransId="{1D6EDB73-9F63-424E-A3D5-0D5674EBD9EE}" sibTransId="{8E6A6FA1-AA55-0D42-84E9-768440281306}"/>
    <dgm:cxn modelId="{414BB37A-7CC8-764E-B240-784AFE2BA509}" type="presOf" srcId="{3CDFE255-D966-4147-9E79-CCAF8C76CE1D}" destId="{26853398-6DF2-FD4D-95FB-766FD595D710}" srcOrd="1" destOrd="0" presId="urn:microsoft.com/office/officeart/2005/8/layout/pyramid1"/>
    <dgm:cxn modelId="{FA8C358E-0BDB-D842-9162-CCE3B1824680}" type="presOf" srcId="{3CD8FFA6-7FAA-FB4C-A6E4-7FC76E08BA4A}" destId="{6E3BF862-C7D6-F14C-B435-22249EBF0C75}" srcOrd="1" destOrd="0" presId="urn:microsoft.com/office/officeart/2005/8/layout/pyramid1"/>
    <dgm:cxn modelId="{1A9AAFB3-6399-A748-9E00-24EB1F249279}" type="presOf" srcId="{01AB921F-9EB9-C342-AB63-269AFE3B1D78}" destId="{733FB4AB-A38B-B049-A470-35B3E185F9D7}" srcOrd="1" destOrd="0" presId="urn:microsoft.com/office/officeart/2005/8/layout/pyramid1"/>
    <dgm:cxn modelId="{FBEDD14E-78CF-5C4F-A2FA-E6011C09DEDC}" type="presOf" srcId="{22E74B0A-4F1B-7B40-9CC7-A3E3E834C3D8}" destId="{A612AB4C-EF50-D544-8D22-8DD4C6B424C4}" srcOrd="1" destOrd="0" presId="urn:microsoft.com/office/officeart/2005/8/layout/pyramid1"/>
    <dgm:cxn modelId="{667B5739-D880-514C-B978-798EB106C505}" srcId="{EA0F1F22-3554-8647-A151-5AF71FAFB48B}" destId="{C5CDBE98-0EC9-794B-A106-078DED065BF4}" srcOrd="2" destOrd="0" parTransId="{DED107E3-97AB-1C4B-8F8B-E3AEC3B16AE0}" sibTransId="{CA438CF9-6CCE-F945-BDED-233F5BF42019}"/>
    <dgm:cxn modelId="{41AFF694-EF39-C64B-8FBE-870CDB6CA6F0}" type="presOf" srcId="{3CD8FFA6-7FAA-FB4C-A6E4-7FC76E08BA4A}" destId="{44CE416A-30EF-7945-89DF-B9344B064DE3}" srcOrd="0" destOrd="0" presId="urn:microsoft.com/office/officeart/2005/8/layout/pyramid1"/>
    <dgm:cxn modelId="{C2C1210D-3AD1-E849-9046-3871AED0AB2D}" type="presOf" srcId="{7A65F701-DA8A-B64E-B525-DEFAB098F79C}" destId="{C115C0AE-C469-CE4D-8891-529FACB9576C}" srcOrd="0" destOrd="0" presId="urn:microsoft.com/office/officeart/2005/8/layout/pyramid1"/>
    <dgm:cxn modelId="{99C1E3EA-6676-2040-AE6D-64C30BBA8F8A}" type="presParOf" srcId="{21075A3F-E53F-624B-B442-C5CE192E5D11}" destId="{8B9213AC-1BF2-424F-B756-EB7F681F6829}" srcOrd="0" destOrd="0" presId="urn:microsoft.com/office/officeart/2005/8/layout/pyramid1"/>
    <dgm:cxn modelId="{E72CF1FA-B13B-0044-97EC-677088B3F9CF}" type="presParOf" srcId="{8B9213AC-1BF2-424F-B756-EB7F681F6829}" destId="{CD7BCE7D-D6CA-AD42-BEA1-DCF6CF9BBD40}" srcOrd="0" destOrd="0" presId="urn:microsoft.com/office/officeart/2005/8/layout/pyramid1"/>
    <dgm:cxn modelId="{460CDA28-6FBB-5247-AF63-4266AB4105F3}" type="presParOf" srcId="{8B9213AC-1BF2-424F-B756-EB7F681F6829}" destId="{0296F2E8-66A2-9241-85C8-78B1F879EF1A}" srcOrd="1" destOrd="0" presId="urn:microsoft.com/office/officeart/2005/8/layout/pyramid1"/>
    <dgm:cxn modelId="{5C8F9318-E02D-9541-9544-32BAAB22FA37}" type="presParOf" srcId="{21075A3F-E53F-624B-B442-C5CE192E5D11}" destId="{14E96D26-8BF9-CF47-9AD2-7A8266E49DD4}" srcOrd="1" destOrd="0" presId="urn:microsoft.com/office/officeart/2005/8/layout/pyramid1"/>
    <dgm:cxn modelId="{C660E906-9121-CB4C-89D8-3714AAD34319}" type="presParOf" srcId="{14E96D26-8BF9-CF47-9AD2-7A8266E49DD4}" destId="{C115C0AE-C469-CE4D-8891-529FACB9576C}" srcOrd="0" destOrd="0" presId="urn:microsoft.com/office/officeart/2005/8/layout/pyramid1"/>
    <dgm:cxn modelId="{555EEF3C-50D9-6449-A53A-0E65B7AD969D}" type="presParOf" srcId="{14E96D26-8BF9-CF47-9AD2-7A8266E49DD4}" destId="{5DC98F2F-6C01-4341-9D6B-95AC7EE52975}" srcOrd="1" destOrd="0" presId="urn:microsoft.com/office/officeart/2005/8/layout/pyramid1"/>
    <dgm:cxn modelId="{82818035-D31F-BC4B-AF17-FA0693B6B508}" type="presParOf" srcId="{21075A3F-E53F-624B-B442-C5CE192E5D11}" destId="{07D3E225-878E-C64B-B5A5-2561D7B5C1F8}" srcOrd="2" destOrd="0" presId="urn:microsoft.com/office/officeart/2005/8/layout/pyramid1"/>
    <dgm:cxn modelId="{61156213-E30A-284C-AF11-1E0520A55EE1}" type="presParOf" srcId="{07D3E225-878E-C64B-B5A5-2561D7B5C1F8}" destId="{5D4B5E94-7713-0543-9692-F3EA0B2187A0}" srcOrd="0" destOrd="0" presId="urn:microsoft.com/office/officeart/2005/8/layout/pyramid1"/>
    <dgm:cxn modelId="{34E3E4AE-6112-4A43-8660-629B4BD20E1A}" type="presParOf" srcId="{07D3E225-878E-C64B-B5A5-2561D7B5C1F8}" destId="{1C6B63D9-5612-E54B-91AB-C0377ACC73E9}" srcOrd="1" destOrd="0" presId="urn:microsoft.com/office/officeart/2005/8/layout/pyramid1"/>
    <dgm:cxn modelId="{38373481-1D84-384C-B346-8095AB15721D}" type="presParOf" srcId="{21075A3F-E53F-624B-B442-C5CE192E5D11}" destId="{3DB2A617-53B8-EB46-BB0D-96C4FCBB5188}" srcOrd="3" destOrd="0" presId="urn:microsoft.com/office/officeart/2005/8/layout/pyramid1"/>
    <dgm:cxn modelId="{D509046B-3CEB-2648-AF90-B09D14E47DA8}" type="presParOf" srcId="{3DB2A617-53B8-EB46-BB0D-96C4FCBB5188}" destId="{44CE416A-30EF-7945-89DF-B9344B064DE3}" srcOrd="0" destOrd="0" presId="urn:microsoft.com/office/officeart/2005/8/layout/pyramid1"/>
    <dgm:cxn modelId="{B14B3467-8E8E-DA41-AAAC-31C3AA960DAB}" type="presParOf" srcId="{3DB2A617-53B8-EB46-BB0D-96C4FCBB5188}" destId="{6E3BF862-C7D6-F14C-B435-22249EBF0C75}" srcOrd="1" destOrd="0" presId="urn:microsoft.com/office/officeart/2005/8/layout/pyramid1"/>
    <dgm:cxn modelId="{92520958-E9E0-4B40-8F19-162AEACA05FC}" type="presParOf" srcId="{21075A3F-E53F-624B-B442-C5CE192E5D11}" destId="{FB108ECF-C7E5-D147-8B4C-50FD8052CFB3}" srcOrd="4" destOrd="0" presId="urn:microsoft.com/office/officeart/2005/8/layout/pyramid1"/>
    <dgm:cxn modelId="{666A655B-165A-E646-86DC-B3DCCCB5A893}" type="presParOf" srcId="{FB108ECF-C7E5-D147-8B4C-50FD8052CFB3}" destId="{958D5113-0301-C948-80EF-582BA4B82B95}" srcOrd="0" destOrd="0" presId="urn:microsoft.com/office/officeart/2005/8/layout/pyramid1"/>
    <dgm:cxn modelId="{3C526F0C-11D8-7340-974E-3462C2A3C0CF}" type="presParOf" srcId="{FB108ECF-C7E5-D147-8B4C-50FD8052CFB3}" destId="{0EEDE9A0-ED85-DB45-946C-74AE5BB98CD6}" srcOrd="1" destOrd="0" presId="urn:microsoft.com/office/officeart/2005/8/layout/pyramid1"/>
    <dgm:cxn modelId="{E246EF60-B0AA-284F-8AC1-88965EE98C22}" type="presParOf" srcId="{21075A3F-E53F-624B-B442-C5CE192E5D11}" destId="{3EA3BEEA-9A63-1645-B8A6-3DD90A44A84F}" srcOrd="5" destOrd="0" presId="urn:microsoft.com/office/officeart/2005/8/layout/pyramid1"/>
    <dgm:cxn modelId="{DDBC29B3-DFE5-A047-BC3A-AF324A284BF9}" type="presParOf" srcId="{3EA3BEEA-9A63-1645-B8A6-3DD90A44A84F}" destId="{A8DCD72C-18E0-9745-8CE1-CB2BF2441FAB}" srcOrd="0" destOrd="0" presId="urn:microsoft.com/office/officeart/2005/8/layout/pyramid1"/>
    <dgm:cxn modelId="{5A375FF3-CBAB-594D-85DC-82FFAD5DE0B5}" type="presParOf" srcId="{3EA3BEEA-9A63-1645-B8A6-3DD90A44A84F}" destId="{A612AB4C-EF50-D544-8D22-8DD4C6B424C4}" srcOrd="1" destOrd="0" presId="urn:microsoft.com/office/officeart/2005/8/layout/pyramid1"/>
    <dgm:cxn modelId="{B1F3EBD2-BCC7-1643-96F0-93EFAC9A181B}" type="presParOf" srcId="{21075A3F-E53F-624B-B442-C5CE192E5D11}" destId="{1193BBCE-668A-FF47-BBD0-3E258B9D11EC}" srcOrd="6" destOrd="0" presId="urn:microsoft.com/office/officeart/2005/8/layout/pyramid1"/>
    <dgm:cxn modelId="{7CD71DA3-9748-AD4C-B247-D9A5D9CDAF5C}" type="presParOf" srcId="{1193BBCE-668A-FF47-BBD0-3E258B9D11EC}" destId="{AD95743F-2607-8F47-8B51-F6E3A18AB508}" srcOrd="0" destOrd="0" presId="urn:microsoft.com/office/officeart/2005/8/layout/pyramid1"/>
    <dgm:cxn modelId="{4FD26646-2048-2647-8C79-D1839A83CDC2}" type="presParOf" srcId="{1193BBCE-668A-FF47-BBD0-3E258B9D11EC}" destId="{26853398-6DF2-FD4D-95FB-766FD595D710}" srcOrd="1" destOrd="0" presId="urn:microsoft.com/office/officeart/2005/8/layout/pyramid1"/>
    <dgm:cxn modelId="{9CAB71EE-3620-6D45-9790-4753AF9B9BA5}" type="presParOf" srcId="{21075A3F-E53F-624B-B442-C5CE192E5D11}" destId="{A4590A92-AF9B-F643-867F-B0ECCDED2089}" srcOrd="7" destOrd="0" presId="urn:microsoft.com/office/officeart/2005/8/layout/pyramid1"/>
    <dgm:cxn modelId="{F54B3C3D-5853-D740-909D-61AA82AFF97A}" type="presParOf" srcId="{A4590A92-AF9B-F643-867F-B0ECCDED2089}" destId="{C9044355-E32C-F24D-A4BA-4DFD0A0E2E38}" srcOrd="0" destOrd="0" presId="urn:microsoft.com/office/officeart/2005/8/layout/pyramid1"/>
    <dgm:cxn modelId="{72E0DECF-0E43-4446-8249-F25E5BBDA07F}" type="presParOf" srcId="{A4590A92-AF9B-F643-867F-B0ECCDED2089}" destId="{733FB4AB-A38B-B049-A470-35B3E185F9D7}" srcOrd="1" destOrd="0" presId="urn:microsoft.com/office/officeart/2005/8/layout/pyramid1"/>
    <dgm:cxn modelId="{AA9C2900-E72E-5A4A-AED6-92535FB17BE4}" type="presParOf" srcId="{21075A3F-E53F-624B-B442-C5CE192E5D11}" destId="{F3ED7B41-D7DD-744C-B883-245AA798EC42}" srcOrd="8" destOrd="0" presId="urn:microsoft.com/office/officeart/2005/8/layout/pyramid1"/>
    <dgm:cxn modelId="{8CC45E53-52A0-2149-99ED-107670DE2D38}" type="presParOf" srcId="{F3ED7B41-D7DD-744C-B883-245AA798EC42}" destId="{0B472D69-6D6A-AE45-9B33-14F74F8B1383}" srcOrd="0" destOrd="0" presId="urn:microsoft.com/office/officeart/2005/8/layout/pyramid1"/>
    <dgm:cxn modelId="{216478AA-9EF8-B849-BDF1-71CB6D318EBB}" type="presParOf" srcId="{F3ED7B41-D7DD-744C-B883-245AA798EC42}" destId="{66B127FC-5DF5-DD49-A048-5900AB736FC1}" srcOrd="1" destOrd="0" presId="urn:microsoft.com/office/officeart/2005/8/layout/pyramid1"/>
    <dgm:cxn modelId="{ED329831-2D61-E44B-83D4-490ACA1A5001}" type="presParOf" srcId="{21075A3F-E53F-624B-B442-C5CE192E5D11}" destId="{99255F67-74C5-A544-A2CD-C3E76E2A369B}" srcOrd="9" destOrd="0" presId="urn:microsoft.com/office/officeart/2005/8/layout/pyramid1"/>
    <dgm:cxn modelId="{4E9B2409-DC28-2945-B96C-03551C9075C0}" type="presParOf" srcId="{99255F67-74C5-A544-A2CD-C3E76E2A369B}" destId="{8AD54A8B-F6A7-0741-9412-0FE95EEB88F7}" srcOrd="0" destOrd="0" presId="urn:microsoft.com/office/officeart/2005/8/layout/pyramid1"/>
    <dgm:cxn modelId="{BE118C64-25A8-E04C-A6BF-D17CE72ED899}" type="presParOf" srcId="{99255F67-74C5-A544-A2CD-C3E76E2A369B}" destId="{37866EFC-357C-D948-B9D2-0A4E59E2E36B}"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200371-0442-4146-A334-070C9F05DAD7}">
      <dsp:nvSpPr>
        <dsp:cNvPr id="0" name=""/>
        <dsp:cNvSpPr/>
      </dsp:nvSpPr>
      <dsp:spPr>
        <a:xfrm rot="16200000">
          <a:off x="1389" y="1143706"/>
          <a:ext cx="3884786" cy="3884786"/>
        </a:xfrm>
        <a:prstGeom prst="downArrow">
          <a:avLst>
            <a:gd name="adj1" fmla="val 50000"/>
            <a:gd name="adj2" fmla="val 35000"/>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LEFT</a:t>
          </a:r>
        </a:p>
        <a:p>
          <a:pPr lvl="0" algn="l" defTabSz="711200">
            <a:lnSpc>
              <a:spcPct val="90000"/>
            </a:lnSpc>
            <a:spcBef>
              <a:spcPct val="0"/>
            </a:spcBef>
            <a:spcAft>
              <a:spcPct val="35000"/>
            </a:spcAft>
          </a:pPr>
          <a:r>
            <a:rPr lang="en-US" sz="1200" kern="1200" dirty="0" smtClean="0">
              <a:solidFill>
                <a:schemeClr val="tx1"/>
              </a:solidFill>
            </a:rPr>
            <a:t>Industrial &amp; agricultural</a:t>
          </a:r>
          <a:r>
            <a:rPr lang="en-US" sz="1200" kern="1200" baseline="0" dirty="0" smtClean="0">
              <a:solidFill>
                <a:schemeClr val="tx1"/>
              </a:solidFill>
            </a:rPr>
            <a:t> strikes</a:t>
          </a:r>
        </a:p>
        <a:p>
          <a:pPr lvl="0" algn="l" defTabSz="711200">
            <a:lnSpc>
              <a:spcPct val="90000"/>
            </a:lnSpc>
            <a:spcBef>
              <a:spcPct val="0"/>
            </a:spcBef>
            <a:spcAft>
              <a:spcPct val="35000"/>
            </a:spcAft>
          </a:pPr>
          <a:r>
            <a:rPr lang="en-US" sz="1200" kern="1200" dirty="0" smtClean="0">
              <a:solidFill>
                <a:schemeClr val="tx1"/>
              </a:solidFill>
            </a:rPr>
            <a:t>Occupied factories</a:t>
          </a:r>
        </a:p>
        <a:p>
          <a:pPr lvl="0" algn="l" defTabSz="711200">
            <a:lnSpc>
              <a:spcPct val="90000"/>
            </a:lnSpc>
            <a:spcBef>
              <a:spcPct val="0"/>
            </a:spcBef>
            <a:spcAft>
              <a:spcPct val="35000"/>
            </a:spcAft>
          </a:pPr>
          <a:r>
            <a:rPr lang="en-US" sz="1200" kern="1200" dirty="0" smtClean="0">
              <a:solidFill>
                <a:schemeClr val="tx1"/>
              </a:solidFill>
            </a:rPr>
            <a:t>Peasants seized land—govt. made legal</a:t>
          </a:r>
        </a:p>
        <a:p>
          <a:pPr lvl="0" algn="l" defTabSz="711200">
            <a:lnSpc>
              <a:spcPct val="90000"/>
            </a:lnSpc>
            <a:spcBef>
              <a:spcPct val="0"/>
            </a:spcBef>
            <a:spcAft>
              <a:spcPct val="35000"/>
            </a:spcAft>
          </a:pPr>
          <a:r>
            <a:rPr lang="en-US" sz="1200" kern="1200" dirty="0" smtClean="0">
              <a:solidFill>
                <a:schemeClr val="tx1"/>
              </a:solidFill>
              <a:sym typeface="Wingdings"/>
            </a:rPr>
            <a:t> Labor wages &amp; concessions</a:t>
          </a:r>
          <a:endParaRPr lang="en-US" sz="1200" kern="1200" dirty="0" smtClean="0">
            <a:solidFill>
              <a:schemeClr val="tx1"/>
            </a:solidFill>
          </a:endParaRPr>
        </a:p>
        <a:p>
          <a:pPr lvl="0" algn="l" defTabSz="711200">
            <a:lnSpc>
              <a:spcPct val="90000"/>
            </a:lnSpc>
            <a:spcBef>
              <a:spcPct val="0"/>
            </a:spcBef>
            <a:spcAft>
              <a:spcPct val="35000"/>
            </a:spcAft>
          </a:pPr>
          <a:r>
            <a:rPr lang="en-US" sz="1200" kern="1200" dirty="0" smtClean="0">
              <a:solidFill>
                <a:schemeClr val="tx1"/>
              </a:solidFill>
              <a:sym typeface="Wingdings"/>
            </a:rPr>
            <a:t> Socialist Party support</a:t>
          </a:r>
          <a:endParaRPr lang="en-US" sz="1200" kern="1200" dirty="0" smtClean="0">
            <a:solidFill>
              <a:schemeClr val="tx1"/>
            </a:solidFill>
          </a:endParaRPr>
        </a:p>
        <a:p>
          <a:pPr lvl="0" algn="l" defTabSz="711200">
            <a:lnSpc>
              <a:spcPct val="90000"/>
            </a:lnSpc>
            <a:spcBef>
              <a:spcPct val="0"/>
            </a:spcBef>
            <a:spcAft>
              <a:spcPct val="35000"/>
            </a:spcAft>
          </a:pPr>
          <a:r>
            <a:rPr lang="en-US" sz="1200" kern="1200" dirty="0" smtClean="0">
              <a:solidFill>
                <a:schemeClr val="tx1"/>
              </a:solidFill>
            </a:rPr>
            <a:t>Socialist had not supported war</a:t>
          </a:r>
          <a:endParaRPr lang="en-US" sz="1200" kern="1200" dirty="0">
            <a:solidFill>
              <a:schemeClr val="tx1"/>
            </a:solidFill>
          </a:endParaRPr>
        </a:p>
      </dsp:txBody>
      <dsp:txXfrm rot="16200000">
        <a:off x="1389" y="1143706"/>
        <a:ext cx="3884786" cy="3884786"/>
      </dsp:txXfrm>
    </dsp:sp>
    <dsp:sp modelId="{391EE36A-A864-4403-A8DC-ED743273BC7A}">
      <dsp:nvSpPr>
        <dsp:cNvPr id="0" name=""/>
        <dsp:cNvSpPr/>
      </dsp:nvSpPr>
      <dsp:spPr>
        <a:xfrm rot="5400000">
          <a:off x="4191024" y="1143706"/>
          <a:ext cx="3884786" cy="3884786"/>
        </a:xfrm>
        <a:prstGeom prst="downArrow">
          <a:avLst>
            <a:gd name="adj1" fmla="val 50000"/>
            <a:gd name="adj2" fmla="val 35000"/>
          </a:avLst>
        </a:prstGeom>
        <a:solidFill>
          <a:schemeClr val="accent3">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RIGHT</a:t>
          </a:r>
        </a:p>
        <a:p>
          <a:pPr lvl="0" algn="l" defTabSz="711200">
            <a:lnSpc>
              <a:spcPct val="90000"/>
            </a:lnSpc>
            <a:spcBef>
              <a:spcPct val="0"/>
            </a:spcBef>
            <a:spcAft>
              <a:spcPct val="35000"/>
            </a:spcAft>
          </a:pPr>
          <a:r>
            <a:rPr lang="en-US" sz="1100" kern="1200" dirty="0" smtClean="0">
              <a:solidFill>
                <a:schemeClr val="tx1"/>
              </a:solidFill>
            </a:rPr>
            <a:t>Italy must be great again</a:t>
          </a:r>
        </a:p>
        <a:p>
          <a:pPr lvl="0" algn="l" defTabSz="711200">
            <a:lnSpc>
              <a:spcPct val="90000"/>
            </a:lnSpc>
            <a:spcBef>
              <a:spcPct val="0"/>
            </a:spcBef>
            <a:spcAft>
              <a:spcPct val="35000"/>
            </a:spcAft>
          </a:pPr>
          <a:r>
            <a:rPr lang="en-US" sz="1100" kern="1200" dirty="0" smtClean="0">
              <a:solidFill>
                <a:schemeClr val="tx1"/>
              </a:solidFill>
            </a:rPr>
            <a:t>Soldiers felt had won war</a:t>
          </a:r>
        </a:p>
        <a:p>
          <a:pPr lvl="0" algn="l" defTabSz="711200">
            <a:lnSpc>
              <a:spcPct val="90000"/>
            </a:lnSpc>
            <a:spcBef>
              <a:spcPct val="0"/>
            </a:spcBef>
            <a:spcAft>
              <a:spcPct val="35000"/>
            </a:spcAft>
          </a:pPr>
          <a:r>
            <a:rPr lang="en-US" sz="1100" kern="1200" dirty="0" smtClean="0">
              <a:solidFill>
                <a:schemeClr val="tx1"/>
              </a:solidFill>
            </a:rPr>
            <a:t>Dalmatia &amp; Fiume</a:t>
          </a:r>
        </a:p>
        <a:p>
          <a:pPr lvl="0" algn="l" defTabSz="711200">
            <a:lnSpc>
              <a:spcPct val="90000"/>
            </a:lnSpc>
            <a:spcBef>
              <a:spcPct val="0"/>
            </a:spcBef>
            <a:spcAft>
              <a:spcPct val="35000"/>
            </a:spcAft>
          </a:pPr>
          <a:r>
            <a:rPr lang="en-US" sz="1100" kern="1200" dirty="0" smtClean="0">
              <a:solidFill>
                <a:schemeClr val="tx1"/>
              </a:solidFill>
            </a:rPr>
            <a:t>Factories</a:t>
          </a:r>
          <a:r>
            <a:rPr lang="en-US" sz="1100" kern="1200" baseline="0" dirty="0" smtClean="0">
              <a:solidFill>
                <a:schemeClr val="tx1"/>
              </a:solidFill>
            </a:rPr>
            <a:t> seized by Left—govt. promised reforms</a:t>
          </a:r>
          <a:endParaRPr lang="en-US" sz="1100" kern="1200" dirty="0" smtClean="0">
            <a:solidFill>
              <a:schemeClr val="tx1"/>
            </a:solidFill>
          </a:endParaRPr>
        </a:p>
        <a:p>
          <a:pPr lvl="0" algn="l" defTabSz="711200">
            <a:lnSpc>
              <a:spcPct val="90000"/>
            </a:lnSpc>
            <a:spcBef>
              <a:spcPct val="0"/>
            </a:spcBef>
            <a:spcAft>
              <a:spcPct val="35000"/>
            </a:spcAft>
          </a:pPr>
          <a:r>
            <a:rPr lang="en-US" sz="1100" kern="1200" dirty="0" smtClean="0">
              <a:solidFill>
                <a:schemeClr val="tx1"/>
              </a:solidFill>
            </a:rPr>
            <a:t>Govt. concessions to Left</a:t>
          </a:r>
        </a:p>
        <a:p>
          <a:pPr lvl="0" algn="l" defTabSz="711200">
            <a:lnSpc>
              <a:spcPct val="90000"/>
            </a:lnSpc>
            <a:spcBef>
              <a:spcPct val="0"/>
            </a:spcBef>
            <a:spcAft>
              <a:spcPct val="35000"/>
            </a:spcAft>
          </a:pPr>
          <a:r>
            <a:rPr lang="en-US" sz="1100" kern="1200" dirty="0" smtClean="0">
              <a:solidFill>
                <a:schemeClr val="tx1"/>
              </a:solidFill>
            </a:rPr>
            <a:t>Nationalism</a:t>
          </a:r>
          <a:endParaRPr lang="en-US" sz="1100" kern="1200" dirty="0">
            <a:solidFill>
              <a:schemeClr val="tx1"/>
            </a:solidFill>
          </a:endParaRPr>
        </a:p>
      </dsp:txBody>
      <dsp:txXfrm rot="5400000">
        <a:off x="4191024" y="1143706"/>
        <a:ext cx="3884786" cy="388478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00D7E3-7F76-4F70-A054-46C26C30742D}">
      <dsp:nvSpPr>
        <dsp:cNvPr id="0" name=""/>
        <dsp:cNvSpPr/>
      </dsp:nvSpPr>
      <dsp:spPr>
        <a:xfrm>
          <a:off x="3132869" y="2115327"/>
          <a:ext cx="1506661" cy="1506661"/>
        </a:xfrm>
        <a:prstGeom prst="ellipse">
          <a:avLst/>
        </a:prstGeom>
        <a:solidFill>
          <a:schemeClr val="dk2">
            <a:hueOff val="0"/>
            <a:satOff val="0"/>
            <a:lumOff val="0"/>
            <a:alphaOff val="0"/>
          </a:schemeClr>
        </a:solidFill>
        <a:ln>
          <a:noFill/>
        </a:ln>
        <a:effectLst>
          <a:outerShdw blurRad="50800" dist="25000" dir="5400000" rotWithShape="0">
            <a:schemeClr val="dk2">
              <a:hueOff val="0"/>
              <a:satOff val="0"/>
              <a:lumOff val="0"/>
              <a:alphaOff val="0"/>
              <a:shade val="30000"/>
              <a:satMod val="150000"/>
              <a:alpha val="3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accent3"/>
              </a:solidFill>
            </a:rPr>
            <a:t>MUSSOLINI</a:t>
          </a:r>
          <a:endParaRPr lang="en-US" sz="1300" b="1" kern="1200" dirty="0">
            <a:solidFill>
              <a:schemeClr val="accent3"/>
            </a:solidFill>
          </a:endParaRPr>
        </a:p>
      </dsp:txBody>
      <dsp:txXfrm>
        <a:off x="3132869" y="2115327"/>
        <a:ext cx="1506661" cy="1506661"/>
      </dsp:txXfrm>
    </dsp:sp>
    <dsp:sp modelId="{AC39210A-79BC-429C-BB17-6C19871BA329}">
      <dsp:nvSpPr>
        <dsp:cNvPr id="0" name=""/>
        <dsp:cNvSpPr/>
      </dsp:nvSpPr>
      <dsp:spPr>
        <a:xfrm rot="16200000">
          <a:off x="3725839" y="1565705"/>
          <a:ext cx="320720" cy="51226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6200000">
        <a:off x="3725839" y="1565705"/>
        <a:ext cx="320720" cy="512264"/>
      </dsp:txXfrm>
    </dsp:sp>
    <dsp:sp modelId="{FDCF4DA0-1706-455B-A89E-66D30191FA6F}">
      <dsp:nvSpPr>
        <dsp:cNvPr id="0" name=""/>
        <dsp:cNvSpPr/>
      </dsp:nvSpPr>
      <dsp:spPr>
        <a:xfrm>
          <a:off x="3132869" y="3533"/>
          <a:ext cx="1506661" cy="1506661"/>
        </a:xfrm>
        <a:prstGeom prst="ellipse">
          <a:avLst/>
        </a:prstGeom>
        <a:solidFill>
          <a:schemeClr val="dk2">
            <a:hueOff val="0"/>
            <a:satOff val="0"/>
            <a:lumOff val="0"/>
            <a:alphaOff val="0"/>
          </a:schemeClr>
        </a:solidFill>
        <a:ln>
          <a:noFill/>
        </a:ln>
        <a:effectLst>
          <a:outerShdw blurRad="39000" dist="25400" dir="5400000" rotWithShape="0">
            <a:schemeClr val="dk2">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accent3"/>
              </a:solidFill>
            </a:rPr>
            <a:t>Strong Leadership</a:t>
          </a:r>
          <a:endParaRPr lang="en-US" sz="1300" b="1" kern="1200" dirty="0">
            <a:solidFill>
              <a:schemeClr val="accent3"/>
            </a:solidFill>
          </a:endParaRPr>
        </a:p>
      </dsp:txBody>
      <dsp:txXfrm>
        <a:off x="3132869" y="3533"/>
        <a:ext cx="1506661" cy="1506661"/>
      </dsp:txXfrm>
    </dsp:sp>
    <dsp:sp modelId="{71D7EB4A-F88A-4804-97CB-BE9A2DB80182}">
      <dsp:nvSpPr>
        <dsp:cNvPr id="0" name=""/>
        <dsp:cNvSpPr/>
      </dsp:nvSpPr>
      <dsp:spPr>
        <a:xfrm rot="20520000">
          <a:off x="4721424" y="2289040"/>
          <a:ext cx="320720" cy="51226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20520000">
        <a:off x="4721424" y="2289040"/>
        <a:ext cx="320720" cy="512264"/>
      </dsp:txXfrm>
    </dsp:sp>
    <dsp:sp modelId="{A6F55933-AF97-4A26-A47B-5219F4B418EC}">
      <dsp:nvSpPr>
        <dsp:cNvPr id="0" name=""/>
        <dsp:cNvSpPr/>
      </dsp:nvSpPr>
      <dsp:spPr>
        <a:xfrm>
          <a:off x="5141304" y="1462747"/>
          <a:ext cx="1506661" cy="1506661"/>
        </a:xfrm>
        <a:prstGeom prst="ellipse">
          <a:avLst/>
        </a:prstGeom>
        <a:solidFill>
          <a:schemeClr val="dk2">
            <a:hueOff val="0"/>
            <a:satOff val="0"/>
            <a:lumOff val="0"/>
            <a:alphaOff val="0"/>
          </a:schemeClr>
        </a:solidFill>
        <a:ln>
          <a:noFill/>
        </a:ln>
        <a:effectLst>
          <a:outerShdw blurRad="39000" dist="25400" dir="5400000" rotWithShape="0">
            <a:schemeClr val="dk2">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accent3"/>
              </a:solidFill>
            </a:rPr>
            <a:t>Unite All Italians</a:t>
          </a:r>
          <a:endParaRPr lang="en-US" sz="1300" b="1" kern="1200" dirty="0">
            <a:solidFill>
              <a:schemeClr val="accent3"/>
            </a:solidFill>
          </a:endParaRPr>
        </a:p>
      </dsp:txBody>
      <dsp:txXfrm>
        <a:off x="5141304" y="1462747"/>
        <a:ext cx="1506661" cy="1506661"/>
      </dsp:txXfrm>
    </dsp:sp>
    <dsp:sp modelId="{7AF0A0E3-AABB-4D3A-BCC5-A9BA625B9EF3}">
      <dsp:nvSpPr>
        <dsp:cNvPr id="0" name=""/>
        <dsp:cNvSpPr/>
      </dsp:nvSpPr>
      <dsp:spPr>
        <a:xfrm rot="3240000">
          <a:off x="4341145" y="3459421"/>
          <a:ext cx="320720" cy="51226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3240000">
        <a:off x="4341145" y="3459421"/>
        <a:ext cx="320720" cy="512264"/>
      </dsp:txXfrm>
    </dsp:sp>
    <dsp:sp modelId="{96CE22CA-46B7-4B64-81E6-66C1FF250391}">
      <dsp:nvSpPr>
        <dsp:cNvPr id="0" name=""/>
        <dsp:cNvSpPr/>
      </dsp:nvSpPr>
      <dsp:spPr>
        <a:xfrm>
          <a:off x="4374150" y="3823804"/>
          <a:ext cx="1506661" cy="1506661"/>
        </a:xfrm>
        <a:prstGeom prst="ellipse">
          <a:avLst/>
        </a:prstGeom>
        <a:solidFill>
          <a:schemeClr val="dk2">
            <a:hueOff val="0"/>
            <a:satOff val="0"/>
            <a:lumOff val="0"/>
            <a:alphaOff val="0"/>
          </a:schemeClr>
        </a:solidFill>
        <a:ln>
          <a:noFill/>
        </a:ln>
        <a:effectLst>
          <a:outerShdw blurRad="39000" dist="25400" dir="5400000" rotWithShape="0">
            <a:schemeClr val="dk2">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accent3"/>
              </a:solidFill>
            </a:rPr>
            <a:t>Law &amp; Order</a:t>
          </a:r>
          <a:endParaRPr lang="en-US" sz="1300" b="1" kern="1200" dirty="0">
            <a:solidFill>
              <a:schemeClr val="accent3"/>
            </a:solidFill>
          </a:endParaRPr>
        </a:p>
      </dsp:txBody>
      <dsp:txXfrm>
        <a:off x="4374150" y="3823804"/>
        <a:ext cx="1506661" cy="1506661"/>
      </dsp:txXfrm>
    </dsp:sp>
    <dsp:sp modelId="{9A36F634-88CB-4443-9DF0-457CB3AD4961}">
      <dsp:nvSpPr>
        <dsp:cNvPr id="0" name=""/>
        <dsp:cNvSpPr/>
      </dsp:nvSpPr>
      <dsp:spPr>
        <a:xfrm rot="7560000">
          <a:off x="3110534" y="3459421"/>
          <a:ext cx="320720" cy="51226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7560000">
        <a:off x="3110534" y="3459421"/>
        <a:ext cx="320720" cy="512264"/>
      </dsp:txXfrm>
    </dsp:sp>
    <dsp:sp modelId="{94EADCC6-65D7-406D-9EE8-EC7922623959}">
      <dsp:nvSpPr>
        <dsp:cNvPr id="0" name=""/>
        <dsp:cNvSpPr/>
      </dsp:nvSpPr>
      <dsp:spPr>
        <a:xfrm>
          <a:off x="1891587" y="3823804"/>
          <a:ext cx="1506661" cy="1506661"/>
        </a:xfrm>
        <a:prstGeom prst="ellipse">
          <a:avLst/>
        </a:prstGeom>
        <a:solidFill>
          <a:schemeClr val="dk2">
            <a:hueOff val="0"/>
            <a:satOff val="0"/>
            <a:lumOff val="0"/>
            <a:alphaOff val="0"/>
          </a:schemeClr>
        </a:solidFill>
        <a:ln>
          <a:noFill/>
        </a:ln>
        <a:effectLst>
          <a:outerShdw blurRad="39000" dist="25400" dir="5400000" rotWithShape="0">
            <a:schemeClr val="dk2">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accent3"/>
              </a:solidFill>
            </a:rPr>
            <a:t>Smash Socialism</a:t>
          </a:r>
          <a:endParaRPr lang="en-US" sz="1300" b="1" kern="1200" dirty="0">
            <a:solidFill>
              <a:schemeClr val="accent3"/>
            </a:solidFill>
          </a:endParaRPr>
        </a:p>
      </dsp:txBody>
      <dsp:txXfrm>
        <a:off x="1891587" y="3823804"/>
        <a:ext cx="1506661" cy="1506661"/>
      </dsp:txXfrm>
    </dsp:sp>
    <dsp:sp modelId="{211477E6-D1A5-46BA-8169-A2B97C38EC0B}">
      <dsp:nvSpPr>
        <dsp:cNvPr id="0" name=""/>
        <dsp:cNvSpPr/>
      </dsp:nvSpPr>
      <dsp:spPr>
        <a:xfrm rot="11880000">
          <a:off x="2730254" y="2289040"/>
          <a:ext cx="320720" cy="512264"/>
        </a:xfrm>
        <a:prstGeom prst="rightArrow">
          <a:avLst>
            <a:gd name="adj1" fmla="val 60000"/>
            <a:gd name="adj2" fmla="val 50000"/>
          </a:avLst>
        </a:prstGeom>
        <a:solidFill>
          <a:schemeClr val="dk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1880000">
        <a:off x="2730254" y="2289040"/>
        <a:ext cx="320720" cy="512264"/>
      </dsp:txXfrm>
    </dsp:sp>
    <dsp:sp modelId="{08950497-659A-4774-8E36-A5B59986D7F3}">
      <dsp:nvSpPr>
        <dsp:cNvPr id="0" name=""/>
        <dsp:cNvSpPr/>
      </dsp:nvSpPr>
      <dsp:spPr>
        <a:xfrm>
          <a:off x="1124433" y="1462747"/>
          <a:ext cx="1506661" cy="1506661"/>
        </a:xfrm>
        <a:prstGeom prst="ellipse">
          <a:avLst/>
        </a:prstGeom>
        <a:solidFill>
          <a:schemeClr val="dk2">
            <a:hueOff val="0"/>
            <a:satOff val="0"/>
            <a:lumOff val="0"/>
            <a:alphaOff val="0"/>
          </a:schemeClr>
        </a:solidFill>
        <a:ln>
          <a:noFill/>
        </a:ln>
        <a:effectLst>
          <a:outerShdw blurRad="39000" dist="25400" dir="5400000" rotWithShape="0">
            <a:schemeClr val="dk2">
              <a:hueOff val="0"/>
              <a:satOff val="0"/>
              <a:lumOff val="0"/>
              <a:alphaOff val="0"/>
              <a:shade val="33000"/>
              <a:alpha val="83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accent3"/>
              </a:solidFill>
            </a:rPr>
            <a:t>National Greatness</a:t>
          </a:r>
          <a:endParaRPr lang="en-US" sz="1300" b="1" kern="1200" dirty="0">
            <a:solidFill>
              <a:schemeClr val="accent3"/>
            </a:solidFill>
          </a:endParaRPr>
        </a:p>
      </dsp:txBody>
      <dsp:txXfrm>
        <a:off x="1124433" y="1462747"/>
        <a:ext cx="1506661" cy="150666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D7BCE7D-D6CA-AD42-BEA1-DCF6CF9BBD40}">
      <dsp:nvSpPr>
        <dsp:cNvPr id="0" name=""/>
        <dsp:cNvSpPr/>
      </dsp:nvSpPr>
      <dsp:spPr>
        <a:xfrm>
          <a:off x="3257550" y="0"/>
          <a:ext cx="723900" cy="531336"/>
        </a:xfrm>
        <a:prstGeom prst="trapezoid">
          <a:avLst>
            <a:gd name="adj" fmla="val 68121"/>
          </a:avLst>
        </a:prstGeom>
        <a:gradFill rotWithShape="0">
          <a:gsLst>
            <a:gs pos="0">
              <a:schemeClr val="accent2">
                <a:hueOff val="0"/>
                <a:satOff val="0"/>
                <a:lumOff val="0"/>
                <a:alphaOff val="0"/>
                <a:tint val="15000"/>
                <a:satMod val="250000"/>
              </a:schemeClr>
            </a:gs>
            <a:gs pos="49000">
              <a:schemeClr val="accent2">
                <a:hueOff val="0"/>
                <a:satOff val="0"/>
                <a:lumOff val="0"/>
                <a:alphaOff val="0"/>
                <a:tint val="50000"/>
                <a:satMod val="200000"/>
              </a:schemeClr>
            </a:gs>
            <a:gs pos="49100">
              <a:schemeClr val="accent2">
                <a:hueOff val="0"/>
                <a:satOff val="0"/>
                <a:lumOff val="0"/>
                <a:alphaOff val="0"/>
                <a:tint val="64000"/>
                <a:satMod val="160000"/>
              </a:schemeClr>
            </a:gs>
            <a:gs pos="92000">
              <a:schemeClr val="accent2">
                <a:hueOff val="0"/>
                <a:satOff val="0"/>
                <a:lumOff val="0"/>
                <a:alphaOff val="0"/>
                <a:tint val="50000"/>
                <a:satMod val="200000"/>
              </a:schemeClr>
            </a:gs>
            <a:gs pos="100000">
              <a:schemeClr val="accent2">
                <a:hueOff val="0"/>
                <a:satOff val="0"/>
                <a:lumOff val="0"/>
                <a:alphaOff val="0"/>
                <a:tint val="43000"/>
                <a:satMod val="190000"/>
              </a:schemeClr>
            </a:gs>
          </a:gsLst>
          <a:lin ang="5400000" scaled="1"/>
        </a:gradFill>
        <a:ln>
          <a:noFill/>
        </a:ln>
        <a:effectLst>
          <a:outerShdw blurRad="50800" dist="25000" dir="5400000" rotWithShape="0">
            <a:schemeClr val="accent2">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Mussolini</a:t>
          </a:r>
          <a:endParaRPr lang="en-US" sz="1200" b="1" kern="1200" dirty="0"/>
        </a:p>
      </dsp:txBody>
      <dsp:txXfrm>
        <a:off x="3257550" y="0"/>
        <a:ext cx="723900" cy="531336"/>
      </dsp:txXfrm>
    </dsp:sp>
    <dsp:sp modelId="{C115C0AE-C469-CE4D-8891-529FACB9576C}">
      <dsp:nvSpPr>
        <dsp:cNvPr id="0" name=""/>
        <dsp:cNvSpPr/>
      </dsp:nvSpPr>
      <dsp:spPr>
        <a:xfrm>
          <a:off x="2895600" y="531336"/>
          <a:ext cx="1447800" cy="531336"/>
        </a:xfrm>
        <a:prstGeom prst="trapezoid">
          <a:avLst>
            <a:gd name="adj" fmla="val 68121"/>
          </a:avLst>
        </a:prstGeom>
        <a:gradFill rotWithShape="0">
          <a:gsLst>
            <a:gs pos="0">
              <a:schemeClr val="accent3">
                <a:hueOff val="0"/>
                <a:satOff val="0"/>
                <a:lumOff val="0"/>
                <a:alphaOff val="0"/>
                <a:tint val="15000"/>
                <a:satMod val="250000"/>
              </a:schemeClr>
            </a:gs>
            <a:gs pos="49000">
              <a:schemeClr val="accent3">
                <a:hueOff val="0"/>
                <a:satOff val="0"/>
                <a:lumOff val="0"/>
                <a:alphaOff val="0"/>
                <a:tint val="50000"/>
                <a:satMod val="200000"/>
              </a:schemeClr>
            </a:gs>
            <a:gs pos="49100">
              <a:schemeClr val="accent3">
                <a:hueOff val="0"/>
                <a:satOff val="0"/>
                <a:lumOff val="0"/>
                <a:alphaOff val="0"/>
                <a:tint val="64000"/>
                <a:satMod val="160000"/>
              </a:schemeClr>
            </a:gs>
            <a:gs pos="92000">
              <a:schemeClr val="accent3">
                <a:hueOff val="0"/>
                <a:satOff val="0"/>
                <a:lumOff val="0"/>
                <a:alphaOff val="0"/>
                <a:tint val="50000"/>
                <a:satMod val="200000"/>
              </a:schemeClr>
            </a:gs>
            <a:gs pos="100000">
              <a:schemeClr val="accent3">
                <a:hueOff val="0"/>
                <a:satOff val="0"/>
                <a:lumOff val="0"/>
                <a:alphaOff val="0"/>
                <a:tint val="43000"/>
                <a:satMod val="190000"/>
              </a:schemeClr>
            </a:gs>
          </a:gsLst>
          <a:lin ang="5400000" scaled="1"/>
        </a:gradFill>
        <a:ln>
          <a:noFill/>
        </a:ln>
        <a:effectLst>
          <a:outerShdw blurRad="50800" dist="25000" dir="5400000" rotWithShape="0">
            <a:schemeClr val="accent3">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hopes for change</a:t>
          </a:r>
          <a:endParaRPr lang="en-US" sz="1200" kern="1200" dirty="0"/>
        </a:p>
      </dsp:txBody>
      <dsp:txXfrm>
        <a:off x="3148965" y="531336"/>
        <a:ext cx="941070" cy="531336"/>
      </dsp:txXfrm>
    </dsp:sp>
    <dsp:sp modelId="{5D4B5E94-7713-0543-9692-F3EA0B2187A0}">
      <dsp:nvSpPr>
        <dsp:cNvPr id="0" name=""/>
        <dsp:cNvSpPr/>
      </dsp:nvSpPr>
      <dsp:spPr>
        <a:xfrm>
          <a:off x="2533650" y="1062672"/>
          <a:ext cx="2171700" cy="531336"/>
        </a:xfrm>
        <a:prstGeom prst="trapezoid">
          <a:avLst>
            <a:gd name="adj" fmla="val 68121"/>
          </a:avLst>
        </a:prstGeom>
        <a:gradFill rotWithShape="0">
          <a:gsLst>
            <a:gs pos="0">
              <a:schemeClr val="accent4">
                <a:hueOff val="0"/>
                <a:satOff val="0"/>
                <a:lumOff val="0"/>
                <a:alphaOff val="0"/>
                <a:tint val="15000"/>
                <a:satMod val="250000"/>
              </a:schemeClr>
            </a:gs>
            <a:gs pos="49000">
              <a:schemeClr val="accent4">
                <a:hueOff val="0"/>
                <a:satOff val="0"/>
                <a:lumOff val="0"/>
                <a:alphaOff val="0"/>
                <a:tint val="50000"/>
                <a:satMod val="200000"/>
              </a:schemeClr>
            </a:gs>
            <a:gs pos="49100">
              <a:schemeClr val="accent4">
                <a:hueOff val="0"/>
                <a:satOff val="0"/>
                <a:lumOff val="0"/>
                <a:alphaOff val="0"/>
                <a:tint val="64000"/>
                <a:satMod val="160000"/>
              </a:schemeClr>
            </a:gs>
            <a:gs pos="92000">
              <a:schemeClr val="accent4">
                <a:hueOff val="0"/>
                <a:satOff val="0"/>
                <a:lumOff val="0"/>
                <a:alphaOff val="0"/>
                <a:tint val="50000"/>
                <a:satMod val="200000"/>
              </a:schemeClr>
            </a:gs>
            <a:gs pos="100000">
              <a:schemeClr val="accent4">
                <a:hueOff val="0"/>
                <a:satOff val="0"/>
                <a:lumOff val="0"/>
                <a:alphaOff val="0"/>
                <a:tint val="43000"/>
                <a:satMod val="190000"/>
              </a:schemeClr>
            </a:gs>
          </a:gsLst>
          <a:lin ang="5400000" scaled="1"/>
        </a:gradFill>
        <a:ln>
          <a:noFill/>
        </a:ln>
        <a:effectLst>
          <a:outerShdw blurRad="50800" dist="25000" dir="5400000" rotWithShape="0">
            <a:schemeClr val="accent4">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nationalism</a:t>
          </a:r>
          <a:endParaRPr lang="en-US" sz="1200" kern="1200" dirty="0"/>
        </a:p>
      </dsp:txBody>
      <dsp:txXfrm>
        <a:off x="2913697" y="1062672"/>
        <a:ext cx="1411605" cy="531336"/>
      </dsp:txXfrm>
    </dsp:sp>
    <dsp:sp modelId="{44CE416A-30EF-7945-89DF-B9344B064DE3}">
      <dsp:nvSpPr>
        <dsp:cNvPr id="0" name=""/>
        <dsp:cNvSpPr/>
      </dsp:nvSpPr>
      <dsp:spPr>
        <a:xfrm>
          <a:off x="2171700" y="1594008"/>
          <a:ext cx="2895600" cy="531336"/>
        </a:xfrm>
        <a:prstGeom prst="trapezoid">
          <a:avLst>
            <a:gd name="adj" fmla="val 68121"/>
          </a:avLst>
        </a:prstGeom>
        <a:gradFill rotWithShape="0">
          <a:gsLst>
            <a:gs pos="0">
              <a:schemeClr val="accent5">
                <a:hueOff val="0"/>
                <a:satOff val="0"/>
                <a:lumOff val="0"/>
                <a:alphaOff val="0"/>
                <a:tint val="15000"/>
                <a:satMod val="250000"/>
              </a:schemeClr>
            </a:gs>
            <a:gs pos="49000">
              <a:schemeClr val="accent5">
                <a:hueOff val="0"/>
                <a:satOff val="0"/>
                <a:lumOff val="0"/>
                <a:alphaOff val="0"/>
                <a:tint val="50000"/>
                <a:satMod val="200000"/>
              </a:schemeClr>
            </a:gs>
            <a:gs pos="49100">
              <a:schemeClr val="accent5">
                <a:hueOff val="0"/>
                <a:satOff val="0"/>
                <a:lumOff val="0"/>
                <a:alphaOff val="0"/>
                <a:tint val="64000"/>
                <a:satMod val="160000"/>
              </a:schemeClr>
            </a:gs>
            <a:gs pos="92000">
              <a:schemeClr val="accent5">
                <a:hueOff val="0"/>
                <a:satOff val="0"/>
                <a:lumOff val="0"/>
                <a:alphaOff val="0"/>
                <a:tint val="50000"/>
                <a:satMod val="200000"/>
              </a:schemeClr>
            </a:gs>
            <a:gs pos="100000">
              <a:schemeClr val="accent5">
                <a:hueOff val="0"/>
                <a:satOff val="0"/>
                <a:lumOff val="0"/>
                <a:alphaOff val="0"/>
                <a:tint val="43000"/>
                <a:satMod val="190000"/>
              </a:schemeClr>
            </a:gs>
          </a:gsLst>
          <a:lin ang="5400000" scaled="1"/>
        </a:gradFill>
        <a:ln>
          <a:noFill/>
        </a:ln>
        <a:effectLst>
          <a:outerShdw blurRad="50800" dist="25000" dir="5400000" rotWithShape="0">
            <a:schemeClr val="accent5">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desire strong govt.</a:t>
          </a:r>
          <a:endParaRPr lang="en-US" sz="1200" kern="1200" dirty="0"/>
        </a:p>
      </dsp:txBody>
      <dsp:txXfrm>
        <a:off x="2678430" y="1594008"/>
        <a:ext cx="1882140" cy="531336"/>
      </dsp:txXfrm>
    </dsp:sp>
    <dsp:sp modelId="{958D5113-0301-C948-80EF-582BA4B82B95}">
      <dsp:nvSpPr>
        <dsp:cNvPr id="0" name=""/>
        <dsp:cNvSpPr/>
      </dsp:nvSpPr>
      <dsp:spPr>
        <a:xfrm>
          <a:off x="1809750" y="2125345"/>
          <a:ext cx="3619500" cy="531336"/>
        </a:xfrm>
        <a:prstGeom prst="trapezoid">
          <a:avLst>
            <a:gd name="adj" fmla="val 68121"/>
          </a:avLst>
        </a:prstGeom>
        <a:gradFill rotWithShape="0">
          <a:gsLst>
            <a:gs pos="0">
              <a:schemeClr val="accent6">
                <a:hueOff val="0"/>
                <a:satOff val="0"/>
                <a:lumOff val="0"/>
                <a:alphaOff val="0"/>
                <a:tint val="15000"/>
                <a:satMod val="250000"/>
              </a:schemeClr>
            </a:gs>
            <a:gs pos="49000">
              <a:schemeClr val="accent6">
                <a:hueOff val="0"/>
                <a:satOff val="0"/>
                <a:lumOff val="0"/>
                <a:alphaOff val="0"/>
                <a:tint val="50000"/>
                <a:satMod val="200000"/>
              </a:schemeClr>
            </a:gs>
            <a:gs pos="49100">
              <a:schemeClr val="accent6">
                <a:hueOff val="0"/>
                <a:satOff val="0"/>
                <a:lumOff val="0"/>
                <a:alphaOff val="0"/>
                <a:tint val="64000"/>
                <a:satMod val="160000"/>
              </a:schemeClr>
            </a:gs>
            <a:gs pos="92000">
              <a:schemeClr val="accent6">
                <a:hueOff val="0"/>
                <a:satOff val="0"/>
                <a:lumOff val="0"/>
                <a:alphaOff val="0"/>
                <a:tint val="50000"/>
                <a:satMod val="200000"/>
              </a:schemeClr>
            </a:gs>
            <a:gs pos="100000">
              <a:schemeClr val="accent6">
                <a:hueOff val="0"/>
                <a:satOff val="0"/>
                <a:lumOff val="0"/>
                <a:alphaOff val="0"/>
                <a:tint val="43000"/>
                <a:satMod val="190000"/>
              </a:schemeClr>
            </a:gs>
          </a:gsLst>
          <a:lin ang="5400000" scaled="1"/>
        </a:gradFill>
        <a:ln>
          <a:noFill/>
        </a:ln>
        <a:effectLst>
          <a:outerShdw blurRad="50800" dist="25000" dir="5400000" rotWithShape="0">
            <a:schemeClr val="accent6">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contempt for weak govt.</a:t>
          </a:r>
          <a:endParaRPr lang="en-US" sz="1200" kern="1200" dirty="0"/>
        </a:p>
      </dsp:txBody>
      <dsp:txXfrm>
        <a:off x="2443162" y="2125345"/>
        <a:ext cx="2352675" cy="531336"/>
      </dsp:txXfrm>
    </dsp:sp>
    <dsp:sp modelId="{A8DCD72C-18E0-9745-8CE1-CB2BF2441FAB}">
      <dsp:nvSpPr>
        <dsp:cNvPr id="0" name=""/>
        <dsp:cNvSpPr/>
      </dsp:nvSpPr>
      <dsp:spPr>
        <a:xfrm>
          <a:off x="1447799" y="2656681"/>
          <a:ext cx="4343400" cy="531336"/>
        </a:xfrm>
        <a:prstGeom prst="trapezoid">
          <a:avLst>
            <a:gd name="adj" fmla="val 68121"/>
          </a:avLst>
        </a:prstGeom>
        <a:gradFill rotWithShape="0">
          <a:gsLst>
            <a:gs pos="0">
              <a:schemeClr val="accent2">
                <a:hueOff val="0"/>
                <a:satOff val="0"/>
                <a:lumOff val="0"/>
                <a:alphaOff val="0"/>
                <a:tint val="15000"/>
                <a:satMod val="250000"/>
              </a:schemeClr>
            </a:gs>
            <a:gs pos="49000">
              <a:schemeClr val="accent2">
                <a:hueOff val="0"/>
                <a:satOff val="0"/>
                <a:lumOff val="0"/>
                <a:alphaOff val="0"/>
                <a:tint val="50000"/>
                <a:satMod val="200000"/>
              </a:schemeClr>
            </a:gs>
            <a:gs pos="49100">
              <a:schemeClr val="accent2">
                <a:hueOff val="0"/>
                <a:satOff val="0"/>
                <a:lumOff val="0"/>
                <a:alphaOff val="0"/>
                <a:tint val="64000"/>
                <a:satMod val="160000"/>
              </a:schemeClr>
            </a:gs>
            <a:gs pos="92000">
              <a:schemeClr val="accent2">
                <a:hueOff val="0"/>
                <a:satOff val="0"/>
                <a:lumOff val="0"/>
                <a:alphaOff val="0"/>
                <a:tint val="50000"/>
                <a:satMod val="200000"/>
              </a:schemeClr>
            </a:gs>
            <a:gs pos="100000">
              <a:schemeClr val="accent2">
                <a:hueOff val="0"/>
                <a:satOff val="0"/>
                <a:lumOff val="0"/>
                <a:alphaOff val="0"/>
                <a:tint val="43000"/>
                <a:satMod val="190000"/>
              </a:schemeClr>
            </a:gs>
          </a:gsLst>
          <a:lin ang="5400000" scaled="1"/>
        </a:gradFill>
        <a:ln>
          <a:noFill/>
        </a:ln>
        <a:effectLst>
          <a:outerShdw blurRad="50800" dist="25000" dir="5400000" rotWithShape="0">
            <a:schemeClr val="accent2">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Fear of Socialism</a:t>
          </a:r>
          <a:endParaRPr lang="en-US" sz="1200" kern="1200" dirty="0"/>
        </a:p>
      </dsp:txBody>
      <dsp:txXfrm>
        <a:off x="2207894" y="2656681"/>
        <a:ext cx="2823210" cy="531336"/>
      </dsp:txXfrm>
    </dsp:sp>
    <dsp:sp modelId="{AD95743F-2607-8F47-8B51-F6E3A18AB508}">
      <dsp:nvSpPr>
        <dsp:cNvPr id="0" name=""/>
        <dsp:cNvSpPr/>
      </dsp:nvSpPr>
      <dsp:spPr>
        <a:xfrm>
          <a:off x="1085849" y="3188017"/>
          <a:ext cx="5067300" cy="531336"/>
        </a:xfrm>
        <a:prstGeom prst="trapezoid">
          <a:avLst>
            <a:gd name="adj" fmla="val 68121"/>
          </a:avLst>
        </a:prstGeom>
        <a:gradFill rotWithShape="0">
          <a:gsLst>
            <a:gs pos="0">
              <a:schemeClr val="accent3">
                <a:hueOff val="0"/>
                <a:satOff val="0"/>
                <a:lumOff val="0"/>
                <a:alphaOff val="0"/>
                <a:tint val="15000"/>
                <a:satMod val="250000"/>
              </a:schemeClr>
            </a:gs>
            <a:gs pos="49000">
              <a:schemeClr val="accent3">
                <a:hueOff val="0"/>
                <a:satOff val="0"/>
                <a:lumOff val="0"/>
                <a:alphaOff val="0"/>
                <a:tint val="50000"/>
                <a:satMod val="200000"/>
              </a:schemeClr>
            </a:gs>
            <a:gs pos="49100">
              <a:schemeClr val="accent3">
                <a:hueOff val="0"/>
                <a:satOff val="0"/>
                <a:lumOff val="0"/>
                <a:alphaOff val="0"/>
                <a:tint val="64000"/>
                <a:satMod val="160000"/>
              </a:schemeClr>
            </a:gs>
            <a:gs pos="92000">
              <a:schemeClr val="accent3">
                <a:hueOff val="0"/>
                <a:satOff val="0"/>
                <a:lumOff val="0"/>
                <a:alphaOff val="0"/>
                <a:tint val="50000"/>
                <a:satMod val="200000"/>
              </a:schemeClr>
            </a:gs>
            <a:gs pos="100000">
              <a:schemeClr val="accent3">
                <a:hueOff val="0"/>
                <a:satOff val="0"/>
                <a:lumOff val="0"/>
                <a:alphaOff val="0"/>
                <a:tint val="43000"/>
                <a:satMod val="190000"/>
              </a:schemeClr>
            </a:gs>
          </a:gsLst>
          <a:lin ang="5400000" scaled="1"/>
        </a:gradFill>
        <a:ln>
          <a:noFill/>
        </a:ln>
        <a:effectLst>
          <a:outerShdw blurRad="50800" dist="25000" dir="5400000" rotWithShape="0">
            <a:schemeClr val="accent3">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MC saw govt. not protecting them </a:t>
          </a:r>
          <a:r>
            <a:rPr lang="en-US" sz="1200" kern="1200" dirty="0" err="1" smtClean="0"/>
            <a:t>v</a:t>
          </a:r>
          <a:r>
            <a:rPr lang="en-US" sz="1200" kern="1200" dirty="0" smtClean="0"/>
            <a:t>. workers</a:t>
          </a:r>
          <a:endParaRPr lang="en-US" sz="1200" kern="1200" dirty="0"/>
        </a:p>
      </dsp:txBody>
      <dsp:txXfrm>
        <a:off x="1972627" y="3188017"/>
        <a:ext cx="3293745" cy="531336"/>
      </dsp:txXfrm>
    </dsp:sp>
    <dsp:sp modelId="{C9044355-E32C-F24D-A4BA-4DFD0A0E2E38}">
      <dsp:nvSpPr>
        <dsp:cNvPr id="0" name=""/>
        <dsp:cNvSpPr/>
      </dsp:nvSpPr>
      <dsp:spPr>
        <a:xfrm>
          <a:off x="723899" y="3719354"/>
          <a:ext cx="5791200" cy="531336"/>
        </a:xfrm>
        <a:prstGeom prst="trapezoid">
          <a:avLst>
            <a:gd name="adj" fmla="val 68121"/>
          </a:avLst>
        </a:prstGeom>
        <a:gradFill rotWithShape="0">
          <a:gsLst>
            <a:gs pos="0">
              <a:schemeClr val="accent4">
                <a:hueOff val="0"/>
                <a:satOff val="0"/>
                <a:lumOff val="0"/>
                <a:alphaOff val="0"/>
                <a:tint val="15000"/>
                <a:satMod val="250000"/>
              </a:schemeClr>
            </a:gs>
            <a:gs pos="49000">
              <a:schemeClr val="accent4">
                <a:hueOff val="0"/>
                <a:satOff val="0"/>
                <a:lumOff val="0"/>
                <a:alphaOff val="0"/>
                <a:tint val="50000"/>
                <a:satMod val="200000"/>
              </a:schemeClr>
            </a:gs>
            <a:gs pos="49100">
              <a:schemeClr val="accent4">
                <a:hueOff val="0"/>
                <a:satOff val="0"/>
                <a:lumOff val="0"/>
                <a:alphaOff val="0"/>
                <a:tint val="64000"/>
                <a:satMod val="160000"/>
              </a:schemeClr>
            </a:gs>
            <a:gs pos="92000">
              <a:schemeClr val="accent4">
                <a:hueOff val="0"/>
                <a:satOff val="0"/>
                <a:lumOff val="0"/>
                <a:alphaOff val="0"/>
                <a:tint val="50000"/>
                <a:satMod val="200000"/>
              </a:schemeClr>
            </a:gs>
            <a:gs pos="100000">
              <a:schemeClr val="accent4">
                <a:hueOff val="0"/>
                <a:satOff val="0"/>
                <a:lumOff val="0"/>
                <a:alphaOff val="0"/>
                <a:tint val="43000"/>
                <a:satMod val="190000"/>
              </a:schemeClr>
            </a:gs>
          </a:gsLst>
          <a:lin ang="5400000" scaled="1"/>
        </a:gradFill>
        <a:ln>
          <a:noFill/>
        </a:ln>
        <a:effectLst>
          <a:outerShdw blurRad="50800" dist="25000" dir="5400000" rotWithShape="0">
            <a:schemeClr val="accent4">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landowners’ hostility to peasant land seizures</a:t>
          </a:r>
          <a:endParaRPr lang="en-US" sz="1200" kern="1200" dirty="0"/>
        </a:p>
      </dsp:txBody>
      <dsp:txXfrm>
        <a:off x="1737359" y="3719354"/>
        <a:ext cx="3764280" cy="531336"/>
      </dsp:txXfrm>
    </dsp:sp>
    <dsp:sp modelId="{0B472D69-6D6A-AE45-9B33-14F74F8B1383}">
      <dsp:nvSpPr>
        <dsp:cNvPr id="0" name=""/>
        <dsp:cNvSpPr/>
      </dsp:nvSpPr>
      <dsp:spPr>
        <a:xfrm>
          <a:off x="361949" y="4250690"/>
          <a:ext cx="6515100" cy="531336"/>
        </a:xfrm>
        <a:prstGeom prst="trapezoid">
          <a:avLst>
            <a:gd name="adj" fmla="val 68121"/>
          </a:avLst>
        </a:prstGeom>
        <a:gradFill rotWithShape="0">
          <a:gsLst>
            <a:gs pos="0">
              <a:schemeClr val="accent5">
                <a:hueOff val="0"/>
                <a:satOff val="0"/>
                <a:lumOff val="0"/>
                <a:alphaOff val="0"/>
                <a:tint val="15000"/>
                <a:satMod val="250000"/>
              </a:schemeClr>
            </a:gs>
            <a:gs pos="49000">
              <a:schemeClr val="accent5">
                <a:hueOff val="0"/>
                <a:satOff val="0"/>
                <a:lumOff val="0"/>
                <a:alphaOff val="0"/>
                <a:tint val="50000"/>
                <a:satMod val="200000"/>
              </a:schemeClr>
            </a:gs>
            <a:gs pos="49100">
              <a:schemeClr val="accent5">
                <a:hueOff val="0"/>
                <a:satOff val="0"/>
                <a:lumOff val="0"/>
                <a:alphaOff val="0"/>
                <a:tint val="64000"/>
                <a:satMod val="160000"/>
              </a:schemeClr>
            </a:gs>
            <a:gs pos="92000">
              <a:schemeClr val="accent5">
                <a:hueOff val="0"/>
                <a:satOff val="0"/>
                <a:lumOff val="0"/>
                <a:alphaOff val="0"/>
                <a:tint val="50000"/>
                <a:satMod val="200000"/>
              </a:schemeClr>
            </a:gs>
            <a:gs pos="100000">
              <a:schemeClr val="accent5">
                <a:hueOff val="0"/>
                <a:satOff val="0"/>
                <a:lumOff val="0"/>
                <a:alphaOff val="0"/>
                <a:tint val="43000"/>
                <a:satMod val="190000"/>
              </a:schemeClr>
            </a:gs>
          </a:gsLst>
          <a:lin ang="5400000" scaled="1"/>
        </a:gradFill>
        <a:ln>
          <a:noFill/>
        </a:ln>
        <a:effectLst>
          <a:outerShdw blurRad="50800" dist="25000" dir="5400000" rotWithShape="0">
            <a:schemeClr val="accent5">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support of ex-soldiers</a:t>
          </a:r>
          <a:endParaRPr lang="en-US" sz="1200" kern="1200" dirty="0"/>
        </a:p>
      </dsp:txBody>
      <dsp:txXfrm>
        <a:off x="1502092" y="4250690"/>
        <a:ext cx="4234815" cy="531336"/>
      </dsp:txXfrm>
    </dsp:sp>
    <dsp:sp modelId="{8AD54A8B-F6A7-0741-9412-0FE95EEB88F7}">
      <dsp:nvSpPr>
        <dsp:cNvPr id="0" name=""/>
        <dsp:cNvSpPr/>
      </dsp:nvSpPr>
      <dsp:spPr>
        <a:xfrm>
          <a:off x="0" y="4782026"/>
          <a:ext cx="7239000" cy="531336"/>
        </a:xfrm>
        <a:prstGeom prst="trapezoid">
          <a:avLst>
            <a:gd name="adj" fmla="val 68121"/>
          </a:avLst>
        </a:prstGeom>
        <a:gradFill rotWithShape="0">
          <a:gsLst>
            <a:gs pos="0">
              <a:schemeClr val="accent6">
                <a:hueOff val="0"/>
                <a:satOff val="0"/>
                <a:lumOff val="0"/>
                <a:alphaOff val="0"/>
                <a:tint val="15000"/>
                <a:satMod val="250000"/>
              </a:schemeClr>
            </a:gs>
            <a:gs pos="49000">
              <a:schemeClr val="accent6">
                <a:hueOff val="0"/>
                <a:satOff val="0"/>
                <a:lumOff val="0"/>
                <a:alphaOff val="0"/>
                <a:tint val="50000"/>
                <a:satMod val="200000"/>
              </a:schemeClr>
            </a:gs>
            <a:gs pos="49100">
              <a:schemeClr val="accent6">
                <a:hueOff val="0"/>
                <a:satOff val="0"/>
                <a:lumOff val="0"/>
                <a:alphaOff val="0"/>
                <a:tint val="64000"/>
                <a:satMod val="160000"/>
              </a:schemeClr>
            </a:gs>
            <a:gs pos="92000">
              <a:schemeClr val="accent6">
                <a:hueOff val="0"/>
                <a:satOff val="0"/>
                <a:lumOff val="0"/>
                <a:alphaOff val="0"/>
                <a:tint val="50000"/>
                <a:satMod val="200000"/>
              </a:schemeClr>
            </a:gs>
            <a:gs pos="100000">
              <a:schemeClr val="accent6">
                <a:hueOff val="0"/>
                <a:satOff val="0"/>
                <a:lumOff val="0"/>
                <a:alphaOff val="0"/>
                <a:tint val="43000"/>
                <a:satMod val="190000"/>
              </a:schemeClr>
            </a:gs>
          </a:gsLst>
          <a:lin ang="5400000" scaled="1"/>
        </a:gradFill>
        <a:ln>
          <a:noFill/>
        </a:ln>
        <a:effectLst>
          <a:outerShdw blurRad="50800" dist="25000" dir="5400000" rotWithShape="0">
            <a:schemeClr val="accent6">
              <a:hueOff val="0"/>
              <a:satOff val="0"/>
              <a:lumOff val="0"/>
              <a:alphaOff val="0"/>
              <a:shade val="30000"/>
              <a:satMod val="150000"/>
              <a:alpha val="38000"/>
            </a:scheme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futurism </a:t>
          </a:r>
          <a:r>
            <a:rPr lang="en-US" sz="1200" kern="1200" dirty="0" err="1" smtClean="0"/>
            <a:t>v</a:t>
          </a:r>
          <a:r>
            <a:rPr lang="en-US" sz="1200" kern="1200" dirty="0" smtClean="0"/>
            <a:t>. mutilated victory</a:t>
          </a:r>
          <a:endParaRPr lang="en-US" sz="1200" kern="1200" dirty="0"/>
        </a:p>
      </dsp:txBody>
      <dsp:txXfrm>
        <a:off x="1266824" y="4782026"/>
        <a:ext cx="4705350" cy="531336"/>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E45D34-F1B6-4379-A586-3A97EF8FC04B}" type="datetimeFigureOut">
              <a:rPr lang="en-US" smtClean="0"/>
              <a:pPr/>
              <a:t>9/12/10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9C6E75-55B1-43F6-A50D-8E390684B6E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C9C6E75-55B1-43F6-A50D-8E390684B6E2}" type="slidenum">
              <a:rPr lang="en-US" smtClean="0"/>
              <a:pPr/>
              <a:t>22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fld id="{F89E56EF-509C-4932-99AC-991A1A48BE32}" type="datetimeFigureOut">
              <a:rPr lang="en-US" smtClean="0"/>
              <a:pPr/>
              <a:t>9/12/10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fld id="{03820008-A403-4B83-8243-69F955378F3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9E56EF-509C-4932-99AC-991A1A48BE32}" type="datetimeFigureOut">
              <a:rPr lang="en-US" smtClean="0"/>
              <a:pPr/>
              <a:t>9/12/10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20008-A403-4B83-8243-69F955378F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F89E56EF-509C-4932-99AC-991A1A48BE32}" type="datetimeFigureOut">
              <a:rPr lang="en-US" smtClean="0"/>
              <a:pPr/>
              <a:t>9/12/10</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lstStyle>
          <a:p>
            <a:fld id="{03820008-A403-4B83-8243-69F955378F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9E56EF-509C-4932-99AC-991A1A48BE32}" type="datetimeFigureOut">
              <a:rPr lang="en-US" smtClean="0"/>
              <a:pPr/>
              <a:t>9/12/10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20008-A403-4B83-8243-69F955378F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fld id="{F89E56EF-509C-4932-99AC-991A1A48BE32}" type="datetimeFigureOut">
              <a:rPr lang="en-US" smtClean="0"/>
              <a:pPr/>
              <a:t>9/12/10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03820008-A403-4B83-8243-69F955378F3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89E56EF-509C-4932-99AC-991A1A48BE32}" type="datetimeFigureOut">
              <a:rPr lang="en-US" smtClean="0"/>
              <a:pPr/>
              <a:t>9/12/10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820008-A403-4B83-8243-69F955378F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89E56EF-509C-4932-99AC-991A1A48BE32}" type="datetimeFigureOut">
              <a:rPr lang="en-US" smtClean="0"/>
              <a:pPr/>
              <a:t>9/12/10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820008-A403-4B83-8243-69F955378F3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89E56EF-509C-4932-99AC-991A1A48BE32}" type="datetimeFigureOut">
              <a:rPr lang="en-US" smtClean="0"/>
              <a:pPr/>
              <a:t>9/12/10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820008-A403-4B83-8243-69F955378F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F89E56EF-509C-4932-99AC-991A1A48BE32}" type="datetimeFigureOut">
              <a:rPr lang="en-US" smtClean="0"/>
              <a:pPr/>
              <a:t>9/12/10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US"/>
          </a:p>
        </p:txBody>
      </p:sp>
      <p:sp>
        <p:nvSpPr>
          <p:cNvPr id="4" name="Slide Number Placeholder 3"/>
          <p:cNvSpPr>
            <a:spLocks noGrp="1"/>
          </p:cNvSpPr>
          <p:nvPr>
            <p:ph type="sldNum" sz="quarter" idx="12"/>
          </p:nvPr>
        </p:nvSpPr>
        <p:spPr/>
        <p:txBody>
          <a:bodyPr/>
          <a:lstStyle/>
          <a:p>
            <a:fld id="{03820008-A403-4B83-8243-69F955378F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89E56EF-509C-4932-99AC-991A1A48BE32}" type="datetimeFigureOut">
              <a:rPr lang="en-US" smtClean="0"/>
              <a:pPr/>
              <a:t>9/12/10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820008-A403-4B83-8243-69F955378F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p>
            <a:fld id="{F89E56EF-509C-4932-99AC-991A1A48BE32}" type="datetimeFigureOut">
              <a:rPr lang="en-US" smtClean="0"/>
              <a:pPr/>
              <a:t>9/12/10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820008-A403-4B83-8243-69F955378F3A}"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fld id="{F89E56EF-509C-4932-99AC-991A1A48BE32}" type="datetimeFigureOut">
              <a:rPr lang="en-US" smtClean="0"/>
              <a:pPr/>
              <a:t>9/12/10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fld id="{03820008-A403-4B83-8243-69F955378F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diagramLayout" Target="../diagrams/layout1.xml"/><Relationship Id="rId5" Type="http://schemas.openxmlformats.org/officeDocument/2006/relationships/diagramQuickStyle" Target="../diagrams/quickStyle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diagramData" Target="../diagrams/data1.xml"/><Relationship Id="rId6" Type="http://schemas.openxmlformats.org/officeDocument/2006/relationships/diagramColors" Target="../diagrams/colors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6" Type="http://schemas.microsoft.com/office/2007/relationships/diagramDrawing" Target="../diagrams/drawing2.xml"/><Relationship Id="rId4" Type="http://schemas.openxmlformats.org/officeDocument/2006/relationships/diagramQuickStyle" Target="../diagrams/quickStyle2.xml"/><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5" Type="http://schemas.openxmlformats.org/officeDocument/2006/relationships/diagramColors" Target="../diagrams/colors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6" Type="http://schemas.microsoft.com/office/2007/relationships/diagramDrawing" Target="../diagrams/drawing3.xml"/><Relationship Id="rId4" Type="http://schemas.openxmlformats.org/officeDocument/2006/relationships/diagramQuickStyle" Target="../diagrams/quickStyle3.xml"/><Relationship Id="rId1" Type="http://schemas.openxmlformats.org/officeDocument/2006/relationships/slideLayout" Target="../slideLayouts/slideLayout2.xml"/><Relationship Id="rId2" Type="http://schemas.openxmlformats.org/officeDocument/2006/relationships/diagramData" Target="../diagrams/data3.xml"/><Relationship Id="rId3" Type="http://schemas.openxmlformats.org/officeDocument/2006/relationships/diagramLayout" Target="../diagrams/layout3.xml"/><Relationship Id="rId5" Type="http://schemas.openxmlformats.org/officeDocument/2006/relationships/diagramColors" Target="../diagrams/colors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366868" y="533400"/>
            <a:ext cx="5472332" cy="2895600"/>
          </a:xfrm>
        </p:spPr>
        <p:txBody>
          <a:bodyPr/>
          <a:lstStyle/>
          <a:p>
            <a:pPr algn="l"/>
            <a:r>
              <a:rPr lang="en-US" sz="6000" dirty="0" smtClean="0"/>
              <a:t>Italy &amp; the fascists</a:t>
            </a:r>
            <a:endParaRPr lang="en-US" sz="6000"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Italy and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lstStyle/>
          <a:p>
            <a:r>
              <a:rPr lang="en-US" b="1" u="sng" dirty="0" smtClean="0"/>
              <a:t>SOCIAL:</a:t>
            </a:r>
          </a:p>
          <a:p>
            <a:endParaRPr lang="en-US" b="1" u="sng" dirty="0" smtClean="0"/>
          </a:p>
          <a:p>
            <a:r>
              <a:rPr lang="en-US" dirty="0" smtClean="0"/>
              <a:t>Strict discipline in industry</a:t>
            </a:r>
          </a:p>
          <a:p>
            <a:r>
              <a:rPr lang="en-US" dirty="0" smtClean="0"/>
              <a:t>Long work hours: up to 75 hours/week</a:t>
            </a:r>
          </a:p>
          <a:p>
            <a:r>
              <a:rPr lang="en-US" dirty="0" smtClean="0">
                <a:sym typeface="Wingdings"/>
              </a:rPr>
              <a:t> employment of women</a:t>
            </a:r>
          </a:p>
          <a:p>
            <a:r>
              <a:rPr lang="en-US" dirty="0" smtClean="0">
                <a:sym typeface="Wingdings"/>
              </a:rPr>
              <a:t>Real wages  c. 25%</a:t>
            </a:r>
          </a:p>
          <a:p>
            <a:r>
              <a:rPr lang="en-US" dirty="0" smtClean="0">
                <a:sym typeface="Wingdings"/>
              </a:rPr>
              <a:t>Rents frozen</a:t>
            </a:r>
          </a:p>
          <a:p>
            <a:r>
              <a:rPr lang="en-US" dirty="0" smtClean="0">
                <a:sym typeface="Wingdings"/>
              </a:rPr>
              <a:t>Some peasants paid of debts</a:t>
            </a:r>
          </a:p>
          <a:p>
            <a:r>
              <a:rPr lang="en-US" dirty="0" smtClean="0">
                <a:sym typeface="Wingdings"/>
              </a:rPr>
              <a:t>Bread riots in Summer 1917 killed 50</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Italy and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“The Italians had been divided before, but by November 1919 they were more divided than ever: ‘combatants’ against ‘shirkers’, peasants against workers, patriots against defeatists.  No conceivable form of government could suit them all.</a:t>
            </a:r>
          </a:p>
          <a:p>
            <a:pPr>
              <a:buNone/>
            </a:pPr>
            <a:endParaRPr lang="en-US" dirty="0" smtClean="0"/>
          </a:p>
          <a:p>
            <a:pPr>
              <a:buNone/>
            </a:pPr>
            <a:r>
              <a:rPr lang="en-US" dirty="0" smtClean="0"/>
              <a:t>The war left other major legacies.  They included a thirst for justice (‘land for the peasants’) and a transformed industrial economy.  The war also produced tens of thousands of new officers, drunk with patriotism and greedy to command.  They had won the war, and did not intend to let anyone forget it.”</a:t>
            </a:r>
          </a:p>
          <a:p>
            <a:pPr>
              <a:buNone/>
            </a:pPr>
            <a:endParaRPr lang="en-US" dirty="0" smtClean="0"/>
          </a:p>
          <a:p>
            <a:pPr>
              <a:buNone/>
            </a:pPr>
            <a:r>
              <a:rPr lang="en-US" dirty="0" smtClean="0"/>
              <a:t>--Clark</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Italy and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lstStyle/>
          <a:p>
            <a:pPr>
              <a:buNone/>
            </a:pPr>
            <a:r>
              <a:rPr lang="en-US" dirty="0" smtClean="0"/>
              <a:t>“[T]he Great War did not bring national integration and unity.  There was no… temporary national and political truce… Italy’s wartime experience was extremely divisive; it increased popular alienation from the Liberal parliamentary state while heightening expectations of transforming it.  Italy’s national war was ‘waged in an atmosphere of civil war.’”</a:t>
            </a:r>
          </a:p>
          <a:p>
            <a:pPr>
              <a:buNone/>
            </a:pPr>
            <a:endParaRPr lang="en-US" dirty="0" smtClean="0"/>
          </a:p>
          <a:p>
            <a:pPr>
              <a:buNone/>
            </a:pPr>
            <a:r>
              <a:rPr lang="en-US" dirty="0" smtClean="0"/>
              <a:t>--P. Morgan, </a:t>
            </a:r>
            <a:r>
              <a:rPr lang="en-US" i="1" smtClean="0"/>
              <a:t>Italian Fascism, 1919-1945</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0515"/>
            <a:ext cx="7239000" cy="1143000"/>
          </a:xfrm>
        </p:spPr>
        <p:txBody>
          <a:bodyPr>
            <a:normAutofit fontScale="90000"/>
          </a:bodyPr>
          <a:lstStyle/>
          <a:p>
            <a:pPr algn="ctr"/>
            <a:r>
              <a:rPr lang="en-US" dirty="0" smtClean="0"/>
              <a:t>Italy: a </a:t>
            </a:r>
            <a:br>
              <a:rPr lang="en-US" dirty="0" smtClean="0"/>
            </a:br>
            <a:r>
              <a:rPr lang="en-US" dirty="0" smtClean="0"/>
              <a:t>‘mutilated victory’?</a:t>
            </a:r>
            <a:endParaRPr lang="en-US" dirty="0"/>
          </a:p>
        </p:txBody>
      </p:sp>
      <p:graphicFrame>
        <p:nvGraphicFramePr>
          <p:cNvPr id="4" name="Content Placeholder 3"/>
          <p:cNvGraphicFramePr>
            <a:graphicFrameLocks noGrp="1"/>
          </p:cNvGraphicFramePr>
          <p:nvPr>
            <p:ph idx="1"/>
          </p:nvPr>
        </p:nvGraphicFramePr>
        <p:xfrm>
          <a:off x="457200" y="1600201"/>
          <a:ext cx="7239000" cy="5105400"/>
        </p:xfrm>
        <a:graphic>
          <a:graphicData uri="http://schemas.openxmlformats.org/drawingml/2006/table">
            <a:tbl>
              <a:tblPr firstRow="1" bandRow="1">
                <a:tableStyleId>{073A0DAA-6AF3-43AB-8588-CEC1D06C72B9}</a:tableStyleId>
              </a:tblPr>
              <a:tblGrid>
                <a:gridCol w="2413000"/>
                <a:gridCol w="2413000"/>
                <a:gridCol w="2413000"/>
              </a:tblGrid>
              <a:tr h="1487010">
                <a:tc>
                  <a:txBody>
                    <a:bodyPr/>
                    <a:lstStyle/>
                    <a:p>
                      <a:r>
                        <a:rPr lang="en-US" dirty="0" smtClean="0"/>
                        <a:t>Italy’s Claims</a:t>
                      </a:r>
                      <a:endParaRPr lang="en-US" dirty="0"/>
                    </a:p>
                  </a:txBody>
                  <a:tcPr anchor="ctr"/>
                </a:tc>
                <a:tc>
                  <a:txBody>
                    <a:bodyPr/>
                    <a:lstStyle/>
                    <a:p>
                      <a:r>
                        <a:rPr lang="en-US" dirty="0" smtClean="0"/>
                        <a:t>Treaty of London Promised (1915)</a:t>
                      </a:r>
                      <a:endParaRPr lang="en-US" dirty="0"/>
                    </a:p>
                  </a:txBody>
                  <a:tcPr anchor="ctr"/>
                </a:tc>
                <a:tc>
                  <a:txBody>
                    <a:bodyPr/>
                    <a:lstStyle/>
                    <a:p>
                      <a:r>
                        <a:rPr lang="en-US" dirty="0" smtClean="0"/>
                        <a:t>Treaty</a:t>
                      </a:r>
                      <a:r>
                        <a:rPr lang="en-US" baseline="0" dirty="0" smtClean="0"/>
                        <a:t> of St. </a:t>
                      </a:r>
                      <a:r>
                        <a:rPr lang="en-US" baseline="0" dirty="0" err="1" smtClean="0"/>
                        <a:t>Germain</a:t>
                      </a:r>
                      <a:r>
                        <a:rPr lang="en-US" baseline="0" dirty="0" smtClean="0"/>
                        <a:t> (1919) Granted</a:t>
                      </a:r>
                      <a:endParaRPr lang="en-US" dirty="0"/>
                    </a:p>
                  </a:txBody>
                  <a:tcPr anchor="ctr"/>
                </a:tc>
              </a:tr>
              <a:tr h="603065">
                <a:tc>
                  <a:txBody>
                    <a:bodyPr/>
                    <a:lstStyle/>
                    <a:p>
                      <a:r>
                        <a:rPr lang="en-US" dirty="0" smtClean="0"/>
                        <a:t>South </a:t>
                      </a:r>
                      <a:r>
                        <a:rPr lang="en-US" dirty="0" err="1" smtClean="0"/>
                        <a:t>Tryol</a:t>
                      </a:r>
                      <a:endParaRPr lang="en-US" dirty="0"/>
                    </a:p>
                  </a:txBody>
                  <a:tcPr anchor="ctr"/>
                </a:tc>
                <a:tc>
                  <a:txBody>
                    <a:bodyPr/>
                    <a:lstStyle/>
                    <a:p>
                      <a:r>
                        <a:rPr lang="en-US" dirty="0" smtClean="0"/>
                        <a:t>yes</a:t>
                      </a:r>
                      <a:endParaRPr lang="en-US" dirty="0"/>
                    </a:p>
                  </a:txBody>
                  <a:tcPr anchor="ctr"/>
                </a:tc>
                <a:tc>
                  <a:txBody>
                    <a:bodyPr/>
                    <a:lstStyle/>
                    <a:p>
                      <a:r>
                        <a:rPr lang="en-US" dirty="0" smtClean="0"/>
                        <a:t>yes</a:t>
                      </a:r>
                      <a:endParaRPr lang="en-US" dirty="0"/>
                    </a:p>
                  </a:txBody>
                  <a:tcPr anchor="ctr"/>
                </a:tc>
              </a:tr>
              <a:tr h="603065">
                <a:tc>
                  <a:txBody>
                    <a:bodyPr/>
                    <a:lstStyle/>
                    <a:p>
                      <a:r>
                        <a:rPr lang="en-US" dirty="0" err="1" smtClean="0"/>
                        <a:t>Trentino</a:t>
                      </a:r>
                      <a:endParaRPr lang="en-US" dirty="0"/>
                    </a:p>
                  </a:txBody>
                  <a:tcPr anchor="ctr"/>
                </a:tc>
                <a:tc>
                  <a:txBody>
                    <a:bodyPr/>
                    <a:lstStyle/>
                    <a:p>
                      <a:r>
                        <a:rPr lang="en-US" dirty="0" smtClean="0"/>
                        <a:t>yes</a:t>
                      </a:r>
                      <a:endParaRPr lang="en-US" dirty="0"/>
                    </a:p>
                  </a:txBody>
                  <a:tcPr anchor="ctr"/>
                </a:tc>
                <a:tc>
                  <a:txBody>
                    <a:bodyPr/>
                    <a:lstStyle/>
                    <a:p>
                      <a:r>
                        <a:rPr lang="en-US" dirty="0" smtClean="0"/>
                        <a:t>yes</a:t>
                      </a:r>
                      <a:endParaRPr lang="en-US" dirty="0"/>
                    </a:p>
                  </a:txBody>
                  <a:tcPr anchor="ctr"/>
                </a:tc>
              </a:tr>
              <a:tr h="603065">
                <a:tc>
                  <a:txBody>
                    <a:bodyPr/>
                    <a:lstStyle/>
                    <a:p>
                      <a:r>
                        <a:rPr lang="en-US" dirty="0" smtClean="0"/>
                        <a:t>Istria</a:t>
                      </a:r>
                      <a:endParaRPr lang="en-US" dirty="0"/>
                    </a:p>
                  </a:txBody>
                  <a:tcPr anchor="ctr"/>
                </a:tc>
                <a:tc>
                  <a:txBody>
                    <a:bodyPr/>
                    <a:lstStyle/>
                    <a:p>
                      <a:r>
                        <a:rPr lang="en-US" dirty="0" smtClean="0"/>
                        <a:t>yes</a:t>
                      </a:r>
                      <a:endParaRPr lang="en-US" dirty="0"/>
                    </a:p>
                  </a:txBody>
                  <a:tcPr anchor="ctr"/>
                </a:tc>
                <a:tc>
                  <a:txBody>
                    <a:bodyPr/>
                    <a:lstStyle/>
                    <a:p>
                      <a:r>
                        <a:rPr lang="en-US" dirty="0" smtClean="0"/>
                        <a:t>yes</a:t>
                      </a:r>
                      <a:endParaRPr lang="en-US" dirty="0"/>
                    </a:p>
                  </a:txBody>
                  <a:tcPr anchor="ctr"/>
                </a:tc>
              </a:tr>
              <a:tr h="603065">
                <a:tc>
                  <a:txBody>
                    <a:bodyPr/>
                    <a:lstStyle/>
                    <a:p>
                      <a:r>
                        <a:rPr lang="en-US" dirty="0" smtClean="0"/>
                        <a:t>Fiume</a:t>
                      </a:r>
                      <a:endParaRPr lang="en-US" dirty="0"/>
                    </a:p>
                  </a:txBody>
                  <a:tcPr anchor="ctr"/>
                </a:tc>
                <a:tc>
                  <a:txBody>
                    <a:bodyPr/>
                    <a:lstStyle/>
                    <a:p>
                      <a:r>
                        <a:rPr lang="en-US" dirty="0" smtClean="0"/>
                        <a:t>no</a:t>
                      </a:r>
                      <a:endParaRPr lang="en-US" dirty="0"/>
                    </a:p>
                  </a:txBody>
                  <a:tcPr anchor="ctr"/>
                </a:tc>
                <a:tc>
                  <a:txBody>
                    <a:bodyPr/>
                    <a:lstStyle/>
                    <a:p>
                      <a:r>
                        <a:rPr lang="en-US" dirty="0" smtClean="0"/>
                        <a:t>no</a:t>
                      </a:r>
                      <a:endParaRPr lang="en-US" dirty="0"/>
                    </a:p>
                  </a:txBody>
                  <a:tcPr anchor="ctr"/>
                </a:tc>
              </a:tr>
              <a:tr h="603065">
                <a:tc>
                  <a:txBody>
                    <a:bodyPr/>
                    <a:lstStyle/>
                    <a:p>
                      <a:r>
                        <a:rPr lang="en-US" dirty="0" smtClean="0"/>
                        <a:t>Dalmatia</a:t>
                      </a:r>
                      <a:endParaRPr lang="en-US" dirty="0"/>
                    </a:p>
                  </a:txBody>
                  <a:tcPr anchor="ctr"/>
                </a:tc>
                <a:tc>
                  <a:txBody>
                    <a:bodyPr/>
                    <a:lstStyle/>
                    <a:p>
                      <a:r>
                        <a:rPr lang="en-US" dirty="0" smtClean="0"/>
                        <a:t>yes</a:t>
                      </a:r>
                      <a:endParaRPr lang="en-US" dirty="0"/>
                    </a:p>
                  </a:txBody>
                  <a:tcPr anchor="ctr"/>
                </a:tc>
                <a:tc>
                  <a:txBody>
                    <a:bodyPr/>
                    <a:lstStyle/>
                    <a:p>
                      <a:r>
                        <a:rPr lang="en-US" dirty="0" smtClean="0"/>
                        <a:t>no</a:t>
                      </a:r>
                      <a:endParaRPr lang="en-US" dirty="0"/>
                    </a:p>
                  </a:txBody>
                  <a:tcPr anchor="ctr"/>
                </a:tc>
              </a:tr>
              <a:tr h="603065">
                <a:tc>
                  <a:txBody>
                    <a:bodyPr/>
                    <a:lstStyle/>
                    <a:p>
                      <a:r>
                        <a:rPr lang="en-US" dirty="0" smtClean="0"/>
                        <a:t>Colonies</a:t>
                      </a:r>
                      <a:endParaRPr lang="en-US" dirty="0"/>
                    </a:p>
                  </a:txBody>
                  <a:tcPr anchor="ctr"/>
                </a:tc>
                <a:tc>
                  <a:txBody>
                    <a:bodyPr/>
                    <a:lstStyle/>
                    <a:p>
                      <a:r>
                        <a:rPr lang="en-US" dirty="0" smtClean="0"/>
                        <a:t>yes</a:t>
                      </a:r>
                      <a:endParaRPr lang="en-US" dirty="0"/>
                    </a:p>
                  </a:txBody>
                  <a:tcPr anchor="ctr"/>
                </a:tc>
                <a:tc>
                  <a:txBody>
                    <a:bodyPr/>
                    <a:lstStyle/>
                    <a:p>
                      <a:r>
                        <a:rPr lang="en-US" dirty="0" smtClean="0"/>
                        <a:t>no</a:t>
                      </a:r>
                      <a:endParaRPr lang="en-US" dirty="0"/>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a:t>
            </a:r>
            <a:r>
              <a:rPr lang="en-US" dirty="0" err="1" smtClean="0"/>
              <a:t>gabriele</a:t>
            </a:r>
            <a:r>
              <a:rPr lang="en-US" dirty="0" smtClean="0"/>
              <a:t> </a:t>
            </a:r>
            <a:r>
              <a:rPr lang="en-US" dirty="0" err="1" smtClean="0"/>
              <a:t>d’annunzio</a:t>
            </a:r>
            <a:r>
              <a:rPr lang="en-US" dirty="0" smtClean="0"/>
              <a:t> </a:t>
            </a:r>
            <a:br>
              <a:rPr lang="en-US" dirty="0" smtClean="0"/>
            </a:br>
            <a:r>
              <a:rPr lang="en-US" dirty="0" smtClean="0"/>
              <a:t>&amp; </a:t>
            </a:r>
            <a:r>
              <a:rPr lang="en-US" dirty="0" err="1" smtClean="0"/>
              <a:t>fiume</a:t>
            </a:r>
            <a:endParaRPr lang="en-US" dirty="0"/>
          </a:p>
        </p:txBody>
      </p:sp>
      <p:sp>
        <p:nvSpPr>
          <p:cNvPr id="3" name="Content Placeholder 2"/>
          <p:cNvSpPr>
            <a:spLocks noGrp="1"/>
          </p:cNvSpPr>
          <p:nvPr>
            <p:ph idx="1"/>
          </p:nvPr>
        </p:nvSpPr>
        <p:spPr/>
        <p:txBody>
          <a:bodyPr>
            <a:normAutofit fontScale="92500"/>
          </a:bodyPr>
          <a:lstStyle/>
          <a:p>
            <a:pPr>
              <a:buNone/>
            </a:pPr>
            <a:r>
              <a:rPr lang="en-US" b="1" dirty="0" smtClean="0"/>
              <a:t>Gabriele </a:t>
            </a:r>
            <a:r>
              <a:rPr lang="en-US" b="1" dirty="0" err="1" smtClean="0"/>
              <a:t>d’Annunzio</a:t>
            </a:r>
            <a:r>
              <a:rPr lang="en-US" b="1" dirty="0" smtClean="0"/>
              <a:t>:</a:t>
            </a:r>
            <a:endParaRPr lang="en-US" dirty="0" smtClean="0"/>
          </a:p>
          <a:p>
            <a:pPr>
              <a:buNone/>
            </a:pPr>
            <a:endParaRPr lang="en-US" b="1" dirty="0" smtClean="0"/>
          </a:p>
          <a:p>
            <a:r>
              <a:rPr lang="en-US" dirty="0" smtClean="0"/>
              <a:t>Nationalist poet</a:t>
            </a:r>
          </a:p>
          <a:p>
            <a:r>
              <a:rPr lang="en-US" dirty="0" smtClean="0"/>
              <a:t>Glorifier of Italy’s past</a:t>
            </a:r>
          </a:p>
          <a:p>
            <a:r>
              <a:rPr lang="en-US" dirty="0" smtClean="0"/>
              <a:t>Italy’s political system: “a heap of filth which cannot even serve to manure the nation’s cabbage”</a:t>
            </a:r>
          </a:p>
          <a:p>
            <a:r>
              <a:rPr lang="en-US" dirty="0" smtClean="0"/>
              <a:t>WW I hero: air raids, lost an eye, over 50 yrs old</a:t>
            </a:r>
          </a:p>
          <a:p>
            <a:r>
              <a:rPr lang="en-US" dirty="0" smtClean="0"/>
              <a:t>Famous: Commander of Fiume</a:t>
            </a:r>
          </a:p>
          <a:p>
            <a:r>
              <a:rPr lang="en-US" dirty="0" smtClean="0"/>
              <a:t>Considered marching on Rome to overthrow the decadent </a:t>
            </a:r>
            <a:r>
              <a:rPr lang="en-US" dirty="0" err="1" smtClean="0"/>
              <a:t>govt.s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a:t>
            </a:r>
            <a:r>
              <a:rPr lang="en-US" dirty="0" err="1" smtClean="0"/>
              <a:t>gabriele</a:t>
            </a:r>
            <a:r>
              <a:rPr lang="en-US" dirty="0" smtClean="0"/>
              <a:t> </a:t>
            </a:r>
            <a:r>
              <a:rPr lang="en-US" dirty="0" err="1" smtClean="0"/>
              <a:t>d’annunzio</a:t>
            </a:r>
            <a:r>
              <a:rPr lang="en-US" dirty="0" smtClean="0"/>
              <a:t> </a:t>
            </a:r>
            <a:br>
              <a:rPr lang="en-US" dirty="0" smtClean="0"/>
            </a:br>
            <a:r>
              <a:rPr lang="en-US" dirty="0" smtClean="0"/>
              <a:t>&amp; </a:t>
            </a:r>
            <a:r>
              <a:rPr lang="en-US" dirty="0" err="1" smtClean="0"/>
              <a:t>fiume</a:t>
            </a:r>
            <a:endParaRPr lang="en-US" dirty="0"/>
          </a:p>
        </p:txBody>
      </p:sp>
      <p:sp>
        <p:nvSpPr>
          <p:cNvPr id="3" name="Content Placeholder 2"/>
          <p:cNvSpPr>
            <a:spLocks noGrp="1"/>
          </p:cNvSpPr>
          <p:nvPr>
            <p:ph idx="1"/>
          </p:nvPr>
        </p:nvSpPr>
        <p:spPr/>
        <p:txBody>
          <a:bodyPr>
            <a:normAutofit lnSpcReduction="10000"/>
          </a:bodyPr>
          <a:lstStyle/>
          <a:p>
            <a:r>
              <a:rPr lang="en-US" dirty="0" smtClean="0"/>
              <a:t>Sept. 1919: </a:t>
            </a:r>
            <a:r>
              <a:rPr lang="en-US" dirty="0" err="1" smtClean="0"/>
              <a:t>d’Annunzio</a:t>
            </a:r>
            <a:r>
              <a:rPr lang="en-US" dirty="0" smtClean="0"/>
              <a:t> seizes control of the Adriatic port of Fiume</a:t>
            </a:r>
          </a:p>
          <a:p>
            <a:r>
              <a:rPr lang="en-US" dirty="0" smtClean="0"/>
              <a:t>Italy had claimed Fiume</a:t>
            </a:r>
          </a:p>
          <a:p>
            <a:r>
              <a:rPr lang="en-US" dirty="0" smtClean="0"/>
              <a:t>Denied by British &amp; Paris Peace</a:t>
            </a:r>
          </a:p>
          <a:p>
            <a:r>
              <a:rPr lang="en-US" dirty="0" smtClean="0"/>
              <a:t>Nationalist </a:t>
            </a:r>
            <a:r>
              <a:rPr lang="en-US" dirty="0" err="1" smtClean="0"/>
              <a:t>d’Annunzio</a:t>
            </a:r>
            <a:r>
              <a:rPr lang="en-US" dirty="0" smtClean="0"/>
              <a:t> sees Fiume as example of ‘mutilated victory’</a:t>
            </a:r>
          </a:p>
          <a:p>
            <a:r>
              <a:rPr lang="en-US" dirty="0" smtClean="0"/>
              <a:t>“In this made, vile world, Fiume is the symbol of liberty.”</a:t>
            </a:r>
          </a:p>
          <a:p>
            <a:r>
              <a:rPr lang="en-US" dirty="0" smtClean="0"/>
              <a:t>Italian government did nothing in response to this action</a:t>
            </a:r>
          </a:p>
          <a:p>
            <a:r>
              <a:rPr lang="en-US" dirty="0" smtClean="0"/>
              <a:t>What impressions of Italian government developed?</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a:t>
            </a:r>
            <a:r>
              <a:rPr lang="en-US" dirty="0" err="1" smtClean="0"/>
              <a:t>gabriele</a:t>
            </a:r>
            <a:r>
              <a:rPr lang="en-US" dirty="0" smtClean="0"/>
              <a:t> </a:t>
            </a:r>
            <a:r>
              <a:rPr lang="en-US" dirty="0" err="1" smtClean="0"/>
              <a:t>d’annunzio</a:t>
            </a:r>
            <a:r>
              <a:rPr lang="en-US" dirty="0" smtClean="0"/>
              <a:t> </a:t>
            </a:r>
            <a:br>
              <a:rPr lang="en-US" dirty="0" smtClean="0"/>
            </a:br>
            <a:r>
              <a:rPr lang="en-US" dirty="0" smtClean="0"/>
              <a:t>&amp; </a:t>
            </a:r>
            <a:r>
              <a:rPr lang="en-US" dirty="0" err="1" smtClean="0"/>
              <a:t>fiume</a:t>
            </a:r>
            <a:endParaRPr lang="en-US" dirty="0"/>
          </a:p>
        </p:txBody>
      </p:sp>
      <p:sp>
        <p:nvSpPr>
          <p:cNvPr id="3" name="Content Placeholder 2"/>
          <p:cNvSpPr>
            <a:spLocks noGrp="1"/>
          </p:cNvSpPr>
          <p:nvPr>
            <p:ph idx="1"/>
          </p:nvPr>
        </p:nvSpPr>
        <p:spPr/>
        <p:txBody>
          <a:bodyPr/>
          <a:lstStyle/>
          <a:p>
            <a:r>
              <a:rPr lang="en-US" dirty="0" smtClean="0"/>
              <a:t>Would </a:t>
            </a:r>
            <a:r>
              <a:rPr lang="en-US" dirty="0" err="1" smtClean="0"/>
              <a:t>d’Annunzio</a:t>
            </a:r>
            <a:r>
              <a:rPr lang="en-US" dirty="0" smtClean="0"/>
              <a:t> use his popularity to seize power in Rome?</a:t>
            </a:r>
          </a:p>
          <a:p>
            <a:r>
              <a:rPr lang="en-US" dirty="0" smtClean="0"/>
              <a:t>Dec. 1920: PM </a:t>
            </a:r>
            <a:r>
              <a:rPr lang="en-US" dirty="0" err="1" smtClean="0"/>
              <a:t>Giolitti</a:t>
            </a:r>
            <a:r>
              <a:rPr lang="en-US" dirty="0" smtClean="0"/>
              <a:t> sent troops to Fiume and the Italian Army took control</a:t>
            </a:r>
          </a:p>
          <a:p>
            <a:r>
              <a:rPr lang="en-US" dirty="0" smtClean="0"/>
              <a:t>Italy &amp; Yugoslavia had agreed that Fiume should be a free international city—until 1923 when Mussolini seized it for Italy</a:t>
            </a:r>
          </a:p>
          <a:p>
            <a:r>
              <a:rPr lang="en-US" dirty="0" smtClean="0"/>
              <a:t>What impressions did </a:t>
            </a:r>
            <a:r>
              <a:rPr lang="en-US" dirty="0" err="1" smtClean="0"/>
              <a:t>d’Annunzio’s</a:t>
            </a:r>
            <a:r>
              <a:rPr lang="en-US" dirty="0" smtClean="0"/>
              <a:t> actions in Fiume have upon the Italian populace?</a:t>
            </a:r>
          </a:p>
          <a:p>
            <a:r>
              <a:rPr lang="en-US" dirty="0" smtClean="0"/>
              <a:t>What impressions did it have on groups or individuals seeking a role in Italian politics?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err="1" smtClean="0"/>
              <a:t>D’annunzio</a:t>
            </a:r>
            <a:r>
              <a:rPr lang="en-US" dirty="0" smtClean="0"/>
              <a:t> &amp; </a:t>
            </a:r>
            <a:r>
              <a:rPr lang="en-US" dirty="0" err="1" smtClean="0"/>
              <a:t>fiume</a:t>
            </a:r>
            <a:r>
              <a:rPr lang="en-US" dirty="0" smtClean="0"/>
              <a:t> impressions</a:t>
            </a:r>
            <a:endParaRPr lang="en-US" dirty="0"/>
          </a:p>
        </p:txBody>
      </p:sp>
      <p:sp>
        <p:nvSpPr>
          <p:cNvPr id="3" name="Content Placeholder 2"/>
          <p:cNvSpPr>
            <a:spLocks noGrp="1"/>
          </p:cNvSpPr>
          <p:nvPr>
            <p:ph idx="1"/>
          </p:nvPr>
        </p:nvSpPr>
        <p:spPr/>
        <p:txBody>
          <a:bodyPr anchor="ctr"/>
          <a:lstStyle/>
          <a:p>
            <a:r>
              <a:rPr lang="en-US" dirty="0" smtClean="0"/>
              <a:t>Force could be used to achieve political goals</a:t>
            </a:r>
          </a:p>
          <a:p>
            <a:r>
              <a:rPr lang="en-US" dirty="0" smtClean="0"/>
              <a:t>Govt. inadequacy: took over a year to act</a:t>
            </a:r>
          </a:p>
          <a:p>
            <a:r>
              <a:rPr lang="en-US" dirty="0" err="1" smtClean="0"/>
              <a:t>d’Annunzio</a:t>
            </a:r>
            <a:r>
              <a:rPr lang="en-US" dirty="0" smtClean="0"/>
              <a:t> acted in Italy’s ‘interests’; Orlando failed to attain Italy’s goals at Paris Peace Conference</a:t>
            </a:r>
          </a:p>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economic &amp; political crisis </a:t>
            </a:r>
            <a:endParaRPr lang="en-US" dirty="0"/>
          </a:p>
        </p:txBody>
      </p:sp>
      <p:sp>
        <p:nvSpPr>
          <p:cNvPr id="3" name="Content Placeholder 2"/>
          <p:cNvSpPr>
            <a:spLocks noGrp="1"/>
          </p:cNvSpPr>
          <p:nvPr>
            <p:ph idx="1"/>
          </p:nvPr>
        </p:nvSpPr>
        <p:spPr/>
        <p:txBody>
          <a:bodyPr/>
          <a:lstStyle/>
          <a:p>
            <a:pPr>
              <a:buNone/>
            </a:pPr>
            <a:r>
              <a:rPr lang="en-US" b="1" dirty="0" smtClean="0"/>
              <a:t>Why was there economic &amp; political crisis in post-WW I Italy?</a:t>
            </a:r>
          </a:p>
          <a:p>
            <a:endParaRPr lang="en-US" b="1" dirty="0" smtClean="0"/>
          </a:p>
          <a:p>
            <a:r>
              <a:rPr lang="en-US" dirty="0" smtClean="0"/>
              <a:t>ANGER ABOUT:</a:t>
            </a:r>
          </a:p>
          <a:p>
            <a:endParaRPr lang="en-US" dirty="0" smtClean="0"/>
          </a:p>
          <a:p>
            <a:r>
              <a:rPr lang="en-US" dirty="0" smtClean="0"/>
              <a:t>‘mutilated victory’</a:t>
            </a:r>
          </a:p>
          <a:p>
            <a:r>
              <a:rPr lang="en-US" dirty="0" smtClean="0"/>
              <a:t>pacifist Socialists</a:t>
            </a:r>
          </a:p>
          <a:p>
            <a:r>
              <a:rPr lang="en-US" dirty="0" smtClean="0"/>
              <a:t>weak govt.</a:t>
            </a:r>
          </a:p>
          <a:p>
            <a:pPr>
              <a:buNone/>
            </a:pPr>
            <a:endParaRPr lang="en-US" b="1" dirty="0" smtClean="0"/>
          </a:p>
          <a:p>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economic &amp; political crisis </a:t>
            </a:r>
            <a:endParaRPr lang="en-US" dirty="0"/>
          </a:p>
        </p:txBody>
      </p:sp>
      <p:sp>
        <p:nvSpPr>
          <p:cNvPr id="3" name="Content Placeholder 2"/>
          <p:cNvSpPr>
            <a:spLocks noGrp="1"/>
          </p:cNvSpPr>
          <p:nvPr>
            <p:ph idx="1"/>
          </p:nvPr>
        </p:nvSpPr>
        <p:spPr/>
        <p:txBody>
          <a:bodyPr/>
          <a:lstStyle/>
          <a:p>
            <a:pPr>
              <a:buNone/>
            </a:pPr>
            <a:r>
              <a:rPr lang="en-US" b="1" dirty="0" smtClean="0"/>
              <a:t>Why was there economic &amp; political crisis in post-WW I Italy?</a:t>
            </a:r>
          </a:p>
          <a:p>
            <a:endParaRPr lang="en-US" b="1" dirty="0" smtClean="0"/>
          </a:p>
          <a:p>
            <a:r>
              <a:rPr lang="en-US" dirty="0" smtClean="0"/>
              <a:t>FEARS OF SOCIALIST REVOLUTION:</a:t>
            </a:r>
          </a:p>
          <a:p>
            <a:endParaRPr lang="en-US" dirty="0" smtClean="0"/>
          </a:p>
          <a:p>
            <a:r>
              <a:rPr lang="en-US" dirty="0" smtClean="0"/>
              <a:t>govt. officials</a:t>
            </a:r>
          </a:p>
          <a:p>
            <a:r>
              <a:rPr lang="en-US" dirty="0" smtClean="0"/>
              <a:t>big business</a:t>
            </a:r>
          </a:p>
          <a:p>
            <a:r>
              <a:rPr lang="en-US" dirty="0" smtClean="0"/>
              <a:t>strikes &amp; occupation of factories</a:t>
            </a:r>
          </a:p>
          <a:p>
            <a:r>
              <a:rPr lang="en-US" dirty="0" smtClean="0">
                <a:sym typeface="Wingdings"/>
              </a:rPr>
              <a:t> success of Socialist Party in elections</a:t>
            </a:r>
          </a:p>
          <a:p>
            <a:r>
              <a:rPr lang="en-US" dirty="0" smtClean="0">
                <a:sym typeface="Wingdings"/>
              </a:rPr>
              <a:t>Bolshevik Revolution in Russia</a:t>
            </a:r>
            <a:endParaRPr lang="en-US" dirty="0" smtClean="0"/>
          </a:p>
          <a:p>
            <a:endParaRPr lang="en-US" b="1"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How united was </a:t>
            </a:r>
            <a:r>
              <a:rPr lang="en-US" dirty="0" err="1" smtClean="0"/>
              <a:t>italy</a:t>
            </a:r>
            <a:r>
              <a:rPr lang="en-US" dirty="0" smtClean="0"/>
              <a:t> before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normAutofit lnSpcReduction="10000"/>
          </a:bodyPr>
          <a:lstStyle/>
          <a:p>
            <a:r>
              <a:rPr lang="en-US" dirty="0" smtClean="0"/>
              <a:t>Three distinct regions: </a:t>
            </a:r>
          </a:p>
          <a:p>
            <a:pPr>
              <a:buNone/>
            </a:pPr>
            <a:r>
              <a:rPr lang="en-US" dirty="0" smtClean="0"/>
              <a:t>		a) Industrial &amp; Wealthy North</a:t>
            </a:r>
          </a:p>
          <a:p>
            <a:pPr>
              <a:buNone/>
            </a:pPr>
            <a:r>
              <a:rPr lang="en-US" dirty="0" smtClean="0"/>
              <a:t>		b) Administrative &amp; Roman Center, 	c)Agricultural &amp; Poor South</a:t>
            </a:r>
          </a:p>
          <a:p>
            <a:r>
              <a:rPr lang="en-US" dirty="0" smtClean="0"/>
              <a:t>Majority of population was rural</a:t>
            </a:r>
          </a:p>
          <a:p>
            <a:r>
              <a:rPr lang="en-US" dirty="0" smtClean="0"/>
              <a:t>High emigration in late 1800s</a:t>
            </a:r>
          </a:p>
          <a:p>
            <a:r>
              <a:rPr lang="en-US" dirty="0" smtClean="0"/>
              <a:t>The Pope opposed the new liberal, united nation</a:t>
            </a:r>
          </a:p>
          <a:p>
            <a:r>
              <a:rPr lang="en-US" dirty="0" smtClean="0"/>
              <a:t>Large debt, high taxes on poor, periodic bouts of unrest</a:t>
            </a:r>
          </a:p>
          <a:p>
            <a:r>
              <a:rPr lang="en-US" dirty="0" smtClean="0"/>
              <a:t>Limited suffrage (most males by 1912)</a:t>
            </a:r>
          </a:p>
          <a:p>
            <a:r>
              <a:rPr lang="en-US" dirty="0" smtClean="0"/>
              <a:t>Politicians seen as corrupt</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economic &amp; political crisis </a:t>
            </a:r>
            <a:endParaRPr lang="en-US" dirty="0"/>
          </a:p>
        </p:txBody>
      </p:sp>
      <p:sp>
        <p:nvSpPr>
          <p:cNvPr id="3" name="Content Placeholder 2"/>
          <p:cNvSpPr>
            <a:spLocks noGrp="1"/>
          </p:cNvSpPr>
          <p:nvPr>
            <p:ph idx="1"/>
          </p:nvPr>
        </p:nvSpPr>
        <p:spPr/>
        <p:txBody>
          <a:bodyPr/>
          <a:lstStyle/>
          <a:p>
            <a:pPr>
              <a:buNone/>
            </a:pPr>
            <a:r>
              <a:rPr lang="en-US" b="1" dirty="0" smtClean="0"/>
              <a:t>Why was there economic &amp; political crisis in post-WW I Italy?</a:t>
            </a:r>
          </a:p>
          <a:p>
            <a:endParaRPr lang="en-US" b="1" dirty="0" smtClean="0"/>
          </a:p>
          <a:p>
            <a:r>
              <a:rPr lang="en-US" dirty="0" smtClean="0"/>
              <a:t>EXPECTATIONS OF:</a:t>
            </a:r>
          </a:p>
          <a:p>
            <a:endParaRPr lang="en-US" dirty="0" smtClean="0"/>
          </a:p>
          <a:p>
            <a:r>
              <a:rPr lang="en-US" dirty="0" smtClean="0"/>
              <a:t>new, dynamic Italy</a:t>
            </a:r>
          </a:p>
          <a:p>
            <a:r>
              <a:rPr lang="en-US" dirty="0" smtClean="0"/>
              <a:t>workers’ power</a:t>
            </a:r>
          </a:p>
          <a:p>
            <a:r>
              <a:rPr lang="en-US" dirty="0" smtClean="0"/>
              <a:t>land reform</a:t>
            </a:r>
          </a:p>
          <a:p>
            <a:r>
              <a:rPr lang="en-US" dirty="0" smtClean="0"/>
              <a:t>territorial aspirations (new lands &amp; colonies)</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economic &amp; political crisis </a:t>
            </a:r>
            <a:endParaRPr lang="en-US" dirty="0"/>
          </a:p>
        </p:txBody>
      </p:sp>
      <p:sp>
        <p:nvSpPr>
          <p:cNvPr id="3" name="Content Placeholder 2"/>
          <p:cNvSpPr>
            <a:spLocks noGrp="1"/>
          </p:cNvSpPr>
          <p:nvPr>
            <p:ph idx="1"/>
          </p:nvPr>
        </p:nvSpPr>
        <p:spPr>
          <a:xfrm>
            <a:off x="457200" y="1609416"/>
            <a:ext cx="7239000" cy="5248584"/>
          </a:xfrm>
        </p:spPr>
        <p:txBody>
          <a:bodyPr>
            <a:normAutofit lnSpcReduction="10000"/>
          </a:bodyPr>
          <a:lstStyle/>
          <a:p>
            <a:pPr>
              <a:buNone/>
            </a:pPr>
            <a:r>
              <a:rPr lang="en-US" b="1" dirty="0" smtClean="0"/>
              <a:t>Why was there economic &amp; political crisis in post-WW I Italy?</a:t>
            </a:r>
          </a:p>
          <a:p>
            <a:endParaRPr lang="en-US" b="1" dirty="0" smtClean="0"/>
          </a:p>
          <a:p>
            <a:r>
              <a:rPr lang="en-US" dirty="0" smtClean="0"/>
              <a:t>PROBLEMS:</a:t>
            </a:r>
          </a:p>
          <a:p>
            <a:endParaRPr lang="en-US" dirty="0" smtClean="0"/>
          </a:p>
          <a:p>
            <a:r>
              <a:rPr lang="en-US" dirty="0" smtClean="0"/>
              <a:t>unemployment</a:t>
            </a:r>
          </a:p>
          <a:p>
            <a:r>
              <a:rPr lang="en-US" dirty="0" smtClean="0"/>
              <a:t>demobilized soldiers (many w/out jobs)</a:t>
            </a:r>
          </a:p>
          <a:p>
            <a:r>
              <a:rPr lang="en-US" dirty="0" smtClean="0"/>
              <a:t>social &amp; economic unrest (incl. fight Socialists v. Fascists)</a:t>
            </a:r>
          </a:p>
          <a:p>
            <a:r>
              <a:rPr lang="en-US" dirty="0" smtClean="0"/>
              <a:t>govt. debt</a:t>
            </a:r>
          </a:p>
          <a:p>
            <a:r>
              <a:rPr lang="en-US" dirty="0" smtClean="0"/>
              <a:t>inflation</a:t>
            </a:r>
          </a:p>
          <a:p>
            <a:r>
              <a:rPr lang="en-US" dirty="0" smtClean="0"/>
              <a:t>discredited parliamentary system</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Italy: economic &amp; political crisis </a:t>
            </a:r>
            <a:endParaRPr lang="en-US" dirty="0"/>
          </a:p>
        </p:txBody>
      </p:sp>
      <p:graphicFrame>
        <p:nvGraphicFramePr>
          <p:cNvPr id="5" name="Content Placeholder 4"/>
          <p:cNvGraphicFramePr>
            <a:graphicFrameLocks noGrp="1"/>
          </p:cNvGraphicFramePr>
          <p:nvPr>
            <p:ph idx="1"/>
          </p:nvPr>
        </p:nvGraphicFramePr>
        <p:xfrm>
          <a:off x="0" y="685800"/>
          <a:ext cx="8077200" cy="61722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Italy: the fascists</a:t>
            </a:r>
            <a:endParaRPr lang="en-US" dirty="0"/>
          </a:p>
        </p:txBody>
      </p:sp>
      <p:sp>
        <p:nvSpPr>
          <p:cNvPr id="3" name="Content Placeholder 2"/>
          <p:cNvSpPr>
            <a:spLocks noGrp="1"/>
          </p:cNvSpPr>
          <p:nvPr>
            <p:ph idx="1"/>
          </p:nvPr>
        </p:nvSpPr>
        <p:spPr>
          <a:xfrm>
            <a:off x="457200" y="1609416"/>
            <a:ext cx="7239000" cy="5248584"/>
          </a:xfrm>
        </p:spPr>
        <p:txBody>
          <a:bodyPr>
            <a:normAutofit fontScale="85000" lnSpcReduction="20000"/>
          </a:bodyPr>
          <a:lstStyle/>
          <a:p>
            <a:pPr>
              <a:buNone/>
            </a:pPr>
            <a:r>
              <a:rPr lang="en-US" b="1" i="1" dirty="0" err="1" smtClean="0"/>
              <a:t>Fascio</a:t>
            </a:r>
            <a:r>
              <a:rPr lang="en-US" b="1" i="1" dirty="0" smtClean="0"/>
              <a:t> </a:t>
            </a:r>
            <a:r>
              <a:rPr lang="en-US" b="1" i="1" dirty="0" err="1" smtClean="0"/>
              <a:t>di</a:t>
            </a:r>
            <a:r>
              <a:rPr lang="en-US" b="1" i="1" dirty="0" smtClean="0"/>
              <a:t> </a:t>
            </a:r>
            <a:r>
              <a:rPr lang="en-US" b="1" i="1" dirty="0" err="1" smtClean="0"/>
              <a:t>combattimento</a:t>
            </a:r>
            <a:r>
              <a:rPr lang="en-US" b="1" i="1" dirty="0" smtClean="0"/>
              <a:t> (Fascists)</a:t>
            </a:r>
            <a:endParaRPr lang="en-US" dirty="0" smtClean="0"/>
          </a:p>
          <a:p>
            <a:pPr>
              <a:buNone/>
            </a:pPr>
            <a:endParaRPr lang="en-US" b="1" i="1" dirty="0" smtClean="0"/>
          </a:p>
          <a:p>
            <a:r>
              <a:rPr lang="en-US" dirty="0" smtClean="0"/>
              <a:t>est. March 1919</a:t>
            </a:r>
          </a:p>
          <a:p>
            <a:endParaRPr lang="en-US" dirty="0" smtClean="0"/>
          </a:p>
          <a:p>
            <a:r>
              <a:rPr lang="en-US" dirty="0" smtClean="0"/>
              <a:t>“There is a crisis which leaps to the eyes of all.  Throughout the war we heard of the incompetence of the people who govern, and knew that if the war was won, it was solely by the virtue of the Italian people, not at all by the intelligence and the capacity of the governors.  We must run… Therefore we create </a:t>
            </a:r>
            <a:r>
              <a:rPr lang="en-US" dirty="0" err="1" smtClean="0"/>
              <a:t>Fasci</a:t>
            </a:r>
            <a:r>
              <a:rPr lang="en-US" dirty="0" smtClean="0"/>
              <a:t>: organs of creation and agitation, capable of descending into the streets and crying: ‘We, we alone, have the right to the succession, because we , we were the men who forced the country into war and into victory…’”</a:t>
            </a:r>
          </a:p>
          <a:p>
            <a:endParaRPr lang="en-US" dirty="0" smtClean="0"/>
          </a:p>
          <a:p>
            <a:pPr>
              <a:buNone/>
            </a:pPr>
            <a:r>
              <a:rPr lang="en-US" dirty="0" smtClean="0"/>
              <a:t>--Benito Mussolini, </a:t>
            </a:r>
            <a:r>
              <a:rPr lang="en-US" i="1" dirty="0" smtClean="0"/>
              <a:t>Il </a:t>
            </a:r>
            <a:r>
              <a:rPr lang="en-US" i="1" dirty="0" err="1" smtClean="0"/>
              <a:t>Popolo</a:t>
            </a:r>
            <a:r>
              <a:rPr lang="en-US" i="1" dirty="0" smtClean="0"/>
              <a:t> </a:t>
            </a:r>
            <a:r>
              <a:rPr lang="en-US" i="1" dirty="0" err="1" smtClean="0"/>
              <a:t>d’Italia</a:t>
            </a:r>
            <a:r>
              <a:rPr lang="en-US" i="1" dirty="0" smtClean="0"/>
              <a:t>, </a:t>
            </a:r>
            <a:r>
              <a:rPr lang="en-US" dirty="0" smtClean="0"/>
              <a:t>24 March 1919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Italy: the fascists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b="1" dirty="0" smtClean="0"/>
              <a:t>Early ideas:</a:t>
            </a:r>
            <a:endParaRPr lang="en-US" dirty="0" smtClean="0"/>
          </a:p>
          <a:p>
            <a:pPr>
              <a:buNone/>
            </a:pPr>
            <a:endParaRPr lang="en-US" b="1" dirty="0" smtClean="0"/>
          </a:p>
          <a:p>
            <a:r>
              <a:rPr lang="en-US" dirty="0" smtClean="0"/>
              <a:t>Nationalism</a:t>
            </a:r>
          </a:p>
          <a:p>
            <a:r>
              <a:rPr lang="en-US" dirty="0" smtClean="0"/>
              <a:t>Weak, ineffective govt.</a:t>
            </a:r>
          </a:p>
          <a:p>
            <a:r>
              <a:rPr lang="en-US" dirty="0" smtClean="0"/>
              <a:t>Evils of Socialism</a:t>
            </a:r>
          </a:p>
          <a:p>
            <a:r>
              <a:rPr lang="en-US" dirty="0" smtClean="0"/>
              <a:t>‘Mutilated Victory’</a:t>
            </a:r>
          </a:p>
          <a:p>
            <a:r>
              <a:rPr lang="en-US" dirty="0" smtClean="0"/>
              <a:t>Land to peasants</a:t>
            </a:r>
          </a:p>
          <a:p>
            <a:r>
              <a:rPr lang="en-US" dirty="0" smtClean="0"/>
              <a:t>Fair wages &amp; prices</a:t>
            </a:r>
          </a:p>
          <a:p>
            <a:r>
              <a:rPr lang="en-US" dirty="0" smtClean="0"/>
              <a:t>Hostility to Church</a:t>
            </a:r>
          </a:p>
          <a:p>
            <a:r>
              <a:rPr lang="en-US" dirty="0" smtClean="0"/>
              <a:t>Still advocated republicanism</a:t>
            </a:r>
          </a:p>
          <a:p>
            <a:endParaRPr lang="en-US" dirty="0" smtClean="0"/>
          </a:p>
          <a:p>
            <a:pPr>
              <a:buFont typeface="Wingdings" pitchFamily="2" charset="2"/>
              <a:buChar char="v"/>
            </a:pPr>
            <a:r>
              <a:rPr lang="en-US" dirty="0" smtClean="0"/>
              <a:t>Supporters had desire to act &amp; restore glory to Italy = more important than any unified ideas</a:t>
            </a:r>
          </a:p>
          <a:p>
            <a:endParaRPr lang="en-US" b="1"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Italy: the fascists</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Who supported the Fascist (early stages)?</a:t>
            </a:r>
          </a:p>
          <a:p>
            <a:pPr>
              <a:buNone/>
            </a:pPr>
            <a:endParaRPr lang="en-US" b="1" dirty="0" smtClean="0"/>
          </a:p>
          <a:p>
            <a:r>
              <a:rPr lang="en-US" dirty="0" smtClean="0"/>
              <a:t>ex-soldiers</a:t>
            </a:r>
          </a:p>
          <a:p>
            <a:r>
              <a:rPr lang="en-US" dirty="0" smtClean="0"/>
              <a:t>small portion of elite (industrial, agricultural, &amp; economic elite</a:t>
            </a:r>
          </a:p>
          <a:p>
            <a:r>
              <a:rPr lang="en-US" dirty="0" smtClean="0"/>
              <a:t>petty bourgeoisie—shopkeepers, artisans, small merchants, small business owners, low level civil servants, teachers, small landowners: </a:t>
            </a:r>
            <a:r>
              <a:rPr lang="en-US" dirty="0" smtClean="0">
                <a:solidFill>
                  <a:srgbClr val="002060"/>
                </a:solidFill>
              </a:rPr>
              <a:t>cannot move up &amp; threatened from below by Socialists</a:t>
            </a:r>
          </a:p>
          <a:p>
            <a:r>
              <a:rPr lang="en-US" dirty="0" smtClean="0"/>
              <a:t>students &amp; youths seeking adventure &amp; opportunity</a:t>
            </a:r>
          </a:p>
          <a:p>
            <a:r>
              <a:rPr lang="en-US" dirty="0" smtClean="0"/>
              <a:t>anti-Socialists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Italy: the fascists</a:t>
            </a:r>
            <a:endParaRPr lang="en-US" dirty="0"/>
          </a:p>
        </p:txBody>
      </p:sp>
      <p:sp>
        <p:nvSpPr>
          <p:cNvPr id="3" name="Content Placeholder 2"/>
          <p:cNvSpPr>
            <a:spLocks noGrp="1"/>
          </p:cNvSpPr>
          <p:nvPr>
            <p:ph idx="1"/>
          </p:nvPr>
        </p:nvSpPr>
        <p:spPr/>
        <p:txBody>
          <a:bodyPr>
            <a:normAutofit/>
          </a:bodyPr>
          <a:lstStyle/>
          <a:p>
            <a:pPr>
              <a:buNone/>
            </a:pPr>
            <a:r>
              <a:rPr lang="en-US" b="1" dirty="0" smtClean="0"/>
              <a:t>Why did they support </a:t>
            </a:r>
            <a:r>
              <a:rPr lang="en-US" b="1" dirty="0" err="1" smtClean="0"/>
              <a:t>Mussilini</a:t>
            </a:r>
            <a:r>
              <a:rPr lang="en-US" b="1" dirty="0" smtClean="0"/>
              <a:t>?</a:t>
            </a:r>
          </a:p>
          <a:p>
            <a:pPr>
              <a:buNone/>
            </a:pPr>
            <a:endParaRPr lang="en-US" b="1" dirty="0" smtClean="0"/>
          </a:p>
          <a:p>
            <a:r>
              <a:rPr lang="en-US" dirty="0" smtClean="0"/>
              <a:t>exploited fears of middle- &amp; upper-classes (respectable bourgeoisie &amp; civil servants)</a:t>
            </a:r>
          </a:p>
          <a:p>
            <a:r>
              <a:rPr lang="en-US" dirty="0" smtClean="0"/>
              <a:t>sense of economic &amp; social insecurity (petty bourgeoisie, ex-soldiers</a:t>
            </a:r>
          </a:p>
          <a:p>
            <a:r>
              <a:rPr lang="en-US" dirty="0" smtClean="0"/>
              <a:t>rural Socialist threats (rural lower-middle class farmers and </a:t>
            </a:r>
            <a:r>
              <a:rPr lang="en-US" i="1" dirty="0" err="1" smtClean="0"/>
              <a:t>agrari</a:t>
            </a:r>
            <a:r>
              <a:rPr lang="en-US" i="1" dirty="0" smtClean="0"/>
              <a:t>,</a:t>
            </a:r>
            <a:r>
              <a:rPr lang="en-US" dirty="0" smtClean="0"/>
              <a:t> large landowners)</a:t>
            </a:r>
          </a:p>
          <a:p>
            <a:r>
              <a:rPr lang="en-US" dirty="0" smtClean="0"/>
              <a:t>Socialism &amp; </a:t>
            </a:r>
            <a:r>
              <a:rPr lang="en-US" dirty="0" err="1" smtClean="0"/>
              <a:t>govt</a:t>
            </a:r>
            <a:r>
              <a:rPr lang="en-US" dirty="0" smtClean="0"/>
              <a:t> concessions to labor (industrialists )</a:t>
            </a:r>
          </a:p>
          <a:p>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Italy: the fascists</a:t>
            </a:r>
            <a:endParaRPr lang="en-US" dirty="0"/>
          </a:p>
        </p:txBody>
      </p:sp>
      <p:sp>
        <p:nvSpPr>
          <p:cNvPr id="3" name="Content Placeholder 2"/>
          <p:cNvSpPr>
            <a:spLocks noGrp="1"/>
          </p:cNvSpPr>
          <p:nvPr>
            <p:ph idx="1"/>
          </p:nvPr>
        </p:nvSpPr>
        <p:spPr/>
        <p:txBody>
          <a:bodyPr/>
          <a:lstStyle/>
          <a:p>
            <a:pPr>
              <a:buNone/>
            </a:pPr>
            <a:r>
              <a:rPr lang="en-US" b="1" dirty="0" smtClean="0"/>
              <a:t>Mussolini Offered:</a:t>
            </a:r>
          </a:p>
          <a:p>
            <a:pPr>
              <a:buNone/>
            </a:pPr>
            <a:endParaRPr lang="en-US" b="1" dirty="0" smtClean="0"/>
          </a:p>
          <a:p>
            <a:r>
              <a:rPr lang="en-US" dirty="0" smtClean="0"/>
              <a:t>1920: less radical</a:t>
            </a:r>
          </a:p>
          <a:p>
            <a:r>
              <a:rPr lang="en-US" dirty="0" smtClean="0"/>
              <a:t>restore Italian power &amp; prestige</a:t>
            </a:r>
          </a:p>
          <a:p>
            <a:r>
              <a:rPr lang="en-US" dirty="0" smtClean="0"/>
              <a:t>develop economy through productivity</a:t>
            </a:r>
          </a:p>
          <a:p>
            <a:r>
              <a:rPr lang="en-US" dirty="0" smtClean="0"/>
              <a:t>eliminate harmful state controls on economy</a:t>
            </a:r>
          </a:p>
          <a:p>
            <a:r>
              <a:rPr lang="en-US" dirty="0" smtClean="0"/>
              <a:t>strong leadership</a:t>
            </a:r>
          </a:p>
          <a:p>
            <a:r>
              <a:rPr lang="en-US" dirty="0" smtClean="0"/>
              <a:t>law &amp; order: targeting left-wing subversives</a:t>
            </a:r>
          </a:p>
          <a:p>
            <a:r>
              <a:rPr lang="en-US" dirty="0" smtClean="0"/>
              <a:t>Action: not politics &amp; programs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Italy: the fascists</a:t>
            </a:r>
            <a:endParaRPr lang="en-US" dirty="0"/>
          </a:p>
        </p:txBody>
      </p:sp>
      <p:sp>
        <p:nvSpPr>
          <p:cNvPr id="3" name="Content Placeholder 2"/>
          <p:cNvSpPr>
            <a:spLocks noGrp="1"/>
          </p:cNvSpPr>
          <p:nvPr>
            <p:ph idx="1"/>
          </p:nvPr>
        </p:nvSpPr>
        <p:spPr/>
        <p:txBody>
          <a:bodyPr>
            <a:normAutofit/>
          </a:bodyPr>
          <a:lstStyle/>
          <a:p>
            <a:pPr>
              <a:buNone/>
            </a:pPr>
            <a:r>
              <a:rPr lang="en-US" b="1" dirty="0" smtClean="0"/>
              <a:t>Who supported the Fascist (1921)?</a:t>
            </a:r>
          </a:p>
          <a:p>
            <a:pPr>
              <a:buNone/>
            </a:pPr>
            <a:endParaRPr lang="en-US" b="1" dirty="0" smtClean="0"/>
          </a:p>
          <a:p>
            <a:r>
              <a:rPr lang="en-US" dirty="0" smtClean="0"/>
              <a:t>industrialists (3%)</a:t>
            </a:r>
          </a:p>
          <a:p>
            <a:r>
              <a:rPr lang="en-US" dirty="0" smtClean="0"/>
              <a:t>professionals, esp. teachers &amp; students (21%)</a:t>
            </a:r>
          </a:p>
          <a:p>
            <a:r>
              <a:rPr lang="en-US" dirty="0" smtClean="0"/>
              <a:t>small landowners, agricultural workers (36%)</a:t>
            </a:r>
          </a:p>
          <a:p>
            <a:r>
              <a:rPr lang="en-US" dirty="0" smtClean="0"/>
              <a:t>petty bourgeoisie (24%)</a:t>
            </a:r>
          </a:p>
          <a:p>
            <a:r>
              <a:rPr lang="en-US" dirty="0" smtClean="0"/>
              <a:t>industrial &amp; transport workers (16%)</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143000"/>
          </a:xfrm>
        </p:spPr>
        <p:txBody>
          <a:bodyPr/>
          <a:lstStyle/>
          <a:p>
            <a:pPr algn="r"/>
            <a:r>
              <a:rPr lang="en-US" dirty="0" smtClean="0"/>
              <a:t>Italy: the fascists</a:t>
            </a:r>
            <a:endParaRPr lang="en-US" dirty="0"/>
          </a:p>
        </p:txBody>
      </p:sp>
      <p:graphicFrame>
        <p:nvGraphicFramePr>
          <p:cNvPr id="4" name="Content Placeholder 3"/>
          <p:cNvGraphicFramePr>
            <a:graphicFrameLocks noGrp="1"/>
          </p:cNvGraphicFramePr>
          <p:nvPr>
            <p:ph idx="1"/>
          </p:nvPr>
        </p:nvGraphicFramePr>
        <p:xfrm>
          <a:off x="228600" y="1295400"/>
          <a:ext cx="7772400" cy="5334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The state of liberal democracy, 1869-1946</a:t>
            </a:r>
            <a:endParaRPr lang="en-US" dirty="0"/>
          </a:p>
        </p:txBody>
      </p:sp>
      <p:sp>
        <p:nvSpPr>
          <p:cNvPr id="3" name="Content Placeholder 2"/>
          <p:cNvSpPr>
            <a:spLocks noGrp="1"/>
          </p:cNvSpPr>
          <p:nvPr>
            <p:ph idx="1"/>
          </p:nvPr>
        </p:nvSpPr>
        <p:spPr/>
        <p:txBody>
          <a:bodyPr>
            <a:normAutofit/>
          </a:bodyPr>
          <a:lstStyle/>
          <a:p>
            <a:r>
              <a:rPr lang="en-US" dirty="0" smtClean="0"/>
              <a:t>4 kings</a:t>
            </a:r>
          </a:p>
          <a:p>
            <a:r>
              <a:rPr lang="en-US" dirty="0" smtClean="0"/>
              <a:t>29 prime ministers, 1869-1922</a:t>
            </a:r>
          </a:p>
          <a:p>
            <a:r>
              <a:rPr lang="en-US" dirty="0" smtClean="0"/>
              <a:t>Limited suffrage meant government officials not responsive to people—deal makers inside government structures &amp; corruption</a:t>
            </a:r>
          </a:p>
          <a:p>
            <a:r>
              <a:rPr lang="en-US" dirty="0" smtClean="0"/>
              <a:t>Development &amp; growth of Socialist Party (&gt;20% of vote by 1913)—party divided along three lines</a:t>
            </a:r>
          </a:p>
          <a:p>
            <a:r>
              <a:rPr lang="en-US" dirty="0" smtClean="0"/>
              <a:t>1911 Italian Nationalist Union (Nationalists) established—Italy’s foreign &amp; domestic policies weak; wanted authoritarian </a:t>
            </a:r>
            <a:r>
              <a:rPr lang="en-US" dirty="0" err="1" smtClean="0"/>
              <a:t>govt</a:t>
            </a:r>
            <a:r>
              <a:rPr lang="en-US" dirty="0" smtClean="0"/>
              <a:t>; “Our country is nothing without conquest.”</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143000"/>
          </a:xfrm>
        </p:spPr>
        <p:txBody>
          <a:bodyPr anchor="ctr">
            <a:normAutofit fontScale="90000"/>
          </a:bodyPr>
          <a:lstStyle/>
          <a:p>
            <a:pPr algn="r"/>
            <a:r>
              <a:rPr lang="en-US" dirty="0" smtClean="0"/>
              <a:t>Italy: the fascists</a:t>
            </a:r>
            <a:br>
              <a:rPr lang="en-US" dirty="0" smtClean="0"/>
            </a:br>
            <a:r>
              <a:rPr lang="en-US" dirty="0" smtClean="0"/>
              <a:t>left-wing or right-wing</a:t>
            </a:r>
            <a:endParaRPr lang="en-US" dirty="0"/>
          </a:p>
        </p:txBody>
      </p:sp>
      <p:graphicFrame>
        <p:nvGraphicFramePr>
          <p:cNvPr id="4" name="Content Placeholder 3"/>
          <p:cNvGraphicFramePr>
            <a:graphicFrameLocks noGrp="1"/>
          </p:cNvGraphicFramePr>
          <p:nvPr>
            <p:ph idx="1"/>
          </p:nvPr>
        </p:nvGraphicFramePr>
        <p:xfrm>
          <a:off x="152400" y="1002688"/>
          <a:ext cx="7848600" cy="5855312"/>
        </p:xfrm>
        <a:graphic>
          <a:graphicData uri="http://schemas.openxmlformats.org/drawingml/2006/table">
            <a:tbl>
              <a:tblPr firstRow="1" bandRow="1">
                <a:tableStyleId>{073A0DAA-6AF3-43AB-8588-CEC1D06C72B9}</a:tableStyleId>
              </a:tblPr>
              <a:tblGrid>
                <a:gridCol w="3924300"/>
                <a:gridCol w="3924300"/>
              </a:tblGrid>
              <a:tr h="379949">
                <a:tc>
                  <a:txBody>
                    <a:bodyPr/>
                    <a:lstStyle/>
                    <a:p>
                      <a:pPr algn="ctr"/>
                      <a:r>
                        <a:rPr lang="en-US" dirty="0" smtClean="0"/>
                        <a:t>FASCIST</a:t>
                      </a:r>
                      <a:r>
                        <a:rPr lang="en-US" baseline="0" dirty="0" smtClean="0"/>
                        <a:t> PROGRAM 1919</a:t>
                      </a:r>
                      <a:endParaRPr lang="en-US" dirty="0"/>
                    </a:p>
                  </a:txBody>
                  <a:tcPr anchor="ctr"/>
                </a:tc>
                <a:tc>
                  <a:txBody>
                    <a:bodyPr/>
                    <a:lstStyle/>
                    <a:p>
                      <a:pPr algn="ctr"/>
                      <a:r>
                        <a:rPr lang="en-US" dirty="0" smtClean="0"/>
                        <a:t>FASCIST PROGRAM 1921</a:t>
                      </a:r>
                      <a:endParaRPr lang="en-US" dirty="0"/>
                    </a:p>
                  </a:txBody>
                  <a:tcPr anchor="ctr"/>
                </a:tc>
              </a:tr>
              <a:tr h="595621">
                <a:tc>
                  <a:txBody>
                    <a:bodyPr/>
                    <a:lstStyle/>
                    <a:p>
                      <a:pPr>
                        <a:buFont typeface="Wingdings" pitchFamily="2" charset="2"/>
                        <a:buChar char="ü"/>
                      </a:pPr>
                      <a:r>
                        <a:rPr lang="en-US" sz="1600" b="1" dirty="0" smtClean="0"/>
                        <a:t>republic</a:t>
                      </a:r>
                      <a:r>
                        <a:rPr lang="en-US" sz="1600" b="1" baseline="0" dirty="0" smtClean="0"/>
                        <a:t> w/universal male suffrage</a:t>
                      </a:r>
                      <a:endParaRPr lang="en-US" sz="1600" b="1" dirty="0"/>
                    </a:p>
                  </a:txBody>
                  <a:tcPr anchor="ctr"/>
                </a:tc>
                <a:tc>
                  <a:txBody>
                    <a:bodyPr/>
                    <a:lstStyle/>
                    <a:p>
                      <a:pPr>
                        <a:buFont typeface="Wingdings" pitchFamily="2" charset="2"/>
                        <a:buChar char="Ø"/>
                      </a:pPr>
                      <a:r>
                        <a:rPr lang="en-US" sz="1600" b="1" dirty="0" smtClean="0"/>
                        <a:t>political structure to ensure Italy’s destiny—no specifics</a:t>
                      </a:r>
                      <a:endParaRPr lang="en-US" sz="1600" b="1" dirty="0"/>
                    </a:p>
                  </a:txBody>
                  <a:tcPr anchor="ctr"/>
                </a:tc>
              </a:tr>
              <a:tr h="379949">
                <a:tc>
                  <a:txBody>
                    <a:bodyPr/>
                    <a:lstStyle/>
                    <a:p>
                      <a:pPr>
                        <a:buFont typeface="Wingdings" pitchFamily="2" charset="2"/>
                        <a:buChar char="ü"/>
                      </a:pPr>
                      <a:r>
                        <a:rPr lang="en-US" sz="1600" b="1" dirty="0" smtClean="0"/>
                        <a:t>8-hour work day; minimum wage</a:t>
                      </a:r>
                    </a:p>
                  </a:txBody>
                  <a:tcPr anchor="ctr"/>
                </a:tc>
                <a:tc>
                  <a:txBody>
                    <a:bodyPr/>
                    <a:lstStyle/>
                    <a:p>
                      <a:pPr>
                        <a:buFont typeface="Wingdings" pitchFamily="2" charset="2"/>
                        <a:buChar char="Ø"/>
                      </a:pPr>
                      <a:r>
                        <a:rPr lang="en-US" sz="1600" b="1" dirty="0" smtClean="0"/>
                        <a:t>8-hour work day, w/exceptions for requirements</a:t>
                      </a:r>
                      <a:endParaRPr lang="en-US" sz="1600" b="1" dirty="0"/>
                    </a:p>
                  </a:txBody>
                  <a:tcPr anchor="ctr"/>
                </a:tc>
              </a:tr>
              <a:tr h="379949">
                <a:tc>
                  <a:txBody>
                    <a:bodyPr/>
                    <a:lstStyle/>
                    <a:p>
                      <a:pPr>
                        <a:buFont typeface="Wingdings" pitchFamily="2" charset="2"/>
                        <a:buChar char="ü"/>
                      </a:pPr>
                      <a:r>
                        <a:rPr lang="en-US" sz="1600" b="1" dirty="0" smtClean="0"/>
                        <a:t>workers’ participation in mgt.</a:t>
                      </a:r>
                      <a:endParaRPr lang="en-US" sz="1600" b="1" dirty="0"/>
                    </a:p>
                  </a:txBody>
                  <a:tcPr anchor="ctr"/>
                </a:tc>
                <a:tc>
                  <a:txBody>
                    <a:bodyPr/>
                    <a:lstStyle/>
                    <a:p>
                      <a:pPr>
                        <a:buFont typeface="Wingdings" pitchFamily="2" charset="2"/>
                        <a:buChar char="Ø"/>
                      </a:pPr>
                      <a:r>
                        <a:rPr lang="en-US" sz="1600" b="1" dirty="0" smtClean="0"/>
                        <a:t>corporations of </a:t>
                      </a:r>
                      <a:r>
                        <a:rPr lang="en-US" sz="1600" b="1" dirty="0" err="1" smtClean="0"/>
                        <a:t>nat’l</a:t>
                      </a:r>
                      <a:r>
                        <a:rPr lang="en-US" sz="1600" b="1" dirty="0" smtClean="0"/>
                        <a:t> solidarity</a:t>
                      </a:r>
                      <a:r>
                        <a:rPr lang="en-US" sz="1600" b="1" baseline="0" dirty="0" smtClean="0"/>
                        <a:t> &amp; </a:t>
                      </a:r>
                      <a:r>
                        <a:rPr lang="en-US" sz="1600" b="1" baseline="0" dirty="0" smtClean="0">
                          <a:sym typeface="Wingdings"/>
                        </a:rPr>
                        <a:t> production</a:t>
                      </a:r>
                      <a:endParaRPr lang="en-US" sz="1600" b="1" dirty="0"/>
                    </a:p>
                  </a:txBody>
                  <a:tcPr anchor="ctr"/>
                </a:tc>
              </a:tr>
              <a:tr h="379949">
                <a:tc>
                  <a:txBody>
                    <a:bodyPr/>
                    <a:lstStyle/>
                    <a:p>
                      <a:pPr>
                        <a:buFont typeface="Wingdings" pitchFamily="2" charset="2"/>
                        <a:buChar char="ü"/>
                      </a:pPr>
                      <a:r>
                        <a:rPr lang="en-US" sz="1600" b="1" dirty="0" smtClean="0"/>
                        <a:t>common education for all</a:t>
                      </a:r>
                      <a:endParaRPr lang="en-US" sz="1600" b="1" dirty="0"/>
                    </a:p>
                  </a:txBody>
                  <a:tcPr anchor="ctr"/>
                </a:tc>
                <a:tc>
                  <a:txBody>
                    <a:bodyPr/>
                    <a:lstStyle/>
                    <a:p>
                      <a:pPr>
                        <a:buFont typeface="Wingdings" pitchFamily="2" charset="2"/>
                        <a:buChar char="Ø"/>
                      </a:pPr>
                      <a:r>
                        <a:rPr lang="en-US" sz="1600" b="1" dirty="0" smtClean="0"/>
                        <a:t>schools for governing elite; military train</a:t>
                      </a:r>
                      <a:endParaRPr lang="en-US" sz="1600" b="1" dirty="0"/>
                    </a:p>
                  </a:txBody>
                  <a:tcPr anchor="ctr"/>
                </a:tc>
              </a:tr>
              <a:tr h="379949">
                <a:tc>
                  <a:txBody>
                    <a:bodyPr/>
                    <a:lstStyle/>
                    <a:p>
                      <a:pPr>
                        <a:buFont typeface="Wingdings" pitchFamily="2" charset="2"/>
                        <a:buChar char="ü"/>
                      </a:pPr>
                      <a:r>
                        <a:rPr lang="en-US" sz="1600" b="1" dirty="0" smtClean="0"/>
                        <a:t>freedom</a:t>
                      </a:r>
                      <a:r>
                        <a:rPr lang="en-US" sz="1600" b="1" baseline="0" dirty="0" smtClean="0"/>
                        <a:t> of opinion</a:t>
                      </a:r>
                      <a:endParaRPr lang="en-US" sz="1600" b="1" dirty="0"/>
                    </a:p>
                  </a:txBody>
                  <a:tcPr anchor="ctr"/>
                </a:tc>
                <a:tc>
                  <a:txBody>
                    <a:bodyPr/>
                    <a:lstStyle/>
                    <a:p>
                      <a:pPr>
                        <a:buFont typeface="Wingdings" pitchFamily="2" charset="2"/>
                        <a:buChar char="Ø"/>
                      </a:pPr>
                      <a:r>
                        <a:rPr lang="en-US" sz="1600" b="1" dirty="0" smtClean="0"/>
                        <a:t>freedoms limited to </a:t>
                      </a:r>
                      <a:r>
                        <a:rPr lang="en-US" sz="1600" b="1" dirty="0" err="1" smtClean="0"/>
                        <a:t>nat’l</a:t>
                      </a:r>
                      <a:r>
                        <a:rPr lang="en-US" sz="1600" b="1" dirty="0" smtClean="0"/>
                        <a:t> interests</a:t>
                      </a:r>
                      <a:endParaRPr lang="en-US" sz="1600" b="1" dirty="0"/>
                    </a:p>
                  </a:txBody>
                  <a:tcPr anchor="ctr"/>
                </a:tc>
              </a:tr>
              <a:tr h="379949">
                <a:tc>
                  <a:txBody>
                    <a:bodyPr/>
                    <a:lstStyle/>
                    <a:p>
                      <a:pPr>
                        <a:buFont typeface="Wingdings" pitchFamily="2" charset="2"/>
                        <a:buChar char="ü"/>
                      </a:pPr>
                      <a:r>
                        <a:rPr lang="en-US" sz="1600" b="1" dirty="0" smtClean="0"/>
                        <a:t>abolition</a:t>
                      </a:r>
                      <a:r>
                        <a:rPr lang="en-US" sz="1600" b="1" baseline="0" dirty="0" smtClean="0"/>
                        <a:t> of mandatory military </a:t>
                      </a:r>
                      <a:endParaRPr lang="en-US" sz="1600" b="1" dirty="0"/>
                    </a:p>
                  </a:txBody>
                  <a:tcPr anchor="ctr"/>
                </a:tc>
                <a:tc>
                  <a:txBody>
                    <a:bodyPr/>
                    <a:lstStyle/>
                    <a:p>
                      <a:pPr>
                        <a:buFont typeface="Wingdings" pitchFamily="2" charset="2"/>
                        <a:buChar char="Ø"/>
                      </a:pPr>
                      <a:r>
                        <a:rPr lang="en-US" sz="1600" b="1" dirty="0" smtClean="0"/>
                        <a:t>military</a:t>
                      </a:r>
                      <a:r>
                        <a:rPr lang="en-US" sz="1600" b="1" baseline="0" dirty="0" smtClean="0"/>
                        <a:t> conscription</a:t>
                      </a:r>
                      <a:endParaRPr lang="en-US" sz="1600" b="1" dirty="0"/>
                    </a:p>
                  </a:txBody>
                  <a:tcPr anchor="ctr"/>
                </a:tc>
              </a:tr>
              <a:tr h="595621">
                <a:tc>
                  <a:txBody>
                    <a:bodyPr/>
                    <a:lstStyle/>
                    <a:p>
                      <a:pPr>
                        <a:buFont typeface="Wingdings" pitchFamily="2" charset="2"/>
                        <a:buChar char="ü"/>
                      </a:pPr>
                      <a:r>
                        <a:rPr lang="en-US" sz="1600" b="1" dirty="0" smtClean="0"/>
                        <a:t>heavy &amp; progressive tax on income</a:t>
                      </a:r>
                      <a:endParaRPr lang="en-US" sz="1600" b="1" dirty="0"/>
                    </a:p>
                  </a:txBody>
                  <a:tcPr anchor="ctr"/>
                </a:tc>
                <a:tc>
                  <a:txBody>
                    <a:bodyPr/>
                    <a:lstStyle/>
                    <a:p>
                      <a:pPr>
                        <a:buFont typeface="Wingdings" pitchFamily="2" charset="2"/>
                        <a:buChar char="Ø"/>
                      </a:pPr>
                      <a:r>
                        <a:rPr lang="en-US" sz="1600" b="1" dirty="0" smtClean="0"/>
                        <a:t>Taxes proportional to income</a:t>
                      </a:r>
                      <a:endParaRPr lang="en-US" sz="1600" b="1" dirty="0"/>
                    </a:p>
                  </a:txBody>
                  <a:tcPr anchor="ctr"/>
                </a:tc>
              </a:tr>
              <a:tr h="595621">
                <a:tc>
                  <a:txBody>
                    <a:bodyPr/>
                    <a:lstStyle/>
                    <a:p>
                      <a:pPr>
                        <a:buFont typeface="Wingdings" pitchFamily="2" charset="2"/>
                        <a:buChar char="ü"/>
                      </a:pPr>
                      <a:r>
                        <a:rPr lang="en-US" sz="1600" b="1" dirty="0" smtClean="0"/>
                        <a:t>nationalization</a:t>
                      </a:r>
                      <a:r>
                        <a:rPr lang="en-US" sz="1600" b="1" baseline="0" dirty="0" smtClean="0"/>
                        <a:t> of arms factories; 85% confiscation of war profit</a:t>
                      </a:r>
                      <a:endParaRPr lang="en-US" sz="1600" b="1" dirty="0"/>
                    </a:p>
                  </a:txBody>
                  <a:tcPr anchor="ctr"/>
                </a:tc>
                <a:tc>
                  <a:txBody>
                    <a:bodyPr/>
                    <a:lstStyle/>
                    <a:p>
                      <a:pPr>
                        <a:buFont typeface="Wingdings" pitchFamily="2" charset="2"/>
                        <a:buChar char="Ø"/>
                      </a:pPr>
                      <a:r>
                        <a:rPr lang="en-US" sz="1600" b="1" dirty="0" smtClean="0"/>
                        <a:t>privatize </a:t>
                      </a:r>
                      <a:r>
                        <a:rPr lang="en-US" sz="1600" b="1" dirty="0" err="1" smtClean="0"/>
                        <a:t>nat’l</a:t>
                      </a:r>
                      <a:r>
                        <a:rPr lang="en-US" sz="1600" b="1" dirty="0" smtClean="0"/>
                        <a:t> firms; </a:t>
                      </a:r>
                      <a:r>
                        <a:rPr lang="en-US" sz="1600" b="1" dirty="0" err="1" smtClean="0"/>
                        <a:t>nat’l</a:t>
                      </a:r>
                      <a:r>
                        <a:rPr lang="en-US" sz="1600" b="1" dirty="0" smtClean="0"/>
                        <a:t> wealth via individual actions</a:t>
                      </a:r>
                      <a:endParaRPr lang="en-US" sz="1600" b="1" dirty="0"/>
                    </a:p>
                  </a:txBody>
                  <a:tcPr anchor="ctr"/>
                </a:tc>
              </a:tr>
              <a:tr h="595621">
                <a:tc>
                  <a:txBody>
                    <a:bodyPr/>
                    <a:lstStyle/>
                    <a:p>
                      <a:pPr>
                        <a:buFont typeface="Wingdings" pitchFamily="2" charset="2"/>
                        <a:buChar char="ü"/>
                      </a:pPr>
                      <a:r>
                        <a:rPr lang="en-US" sz="1600" b="1" dirty="0" smtClean="0"/>
                        <a:t>confiscation of all religious property</a:t>
                      </a:r>
                      <a:endParaRPr lang="en-US" sz="1600" b="1" dirty="0"/>
                    </a:p>
                  </a:txBody>
                  <a:tcPr anchor="ctr"/>
                </a:tc>
                <a:tc>
                  <a:txBody>
                    <a:bodyPr/>
                    <a:lstStyle/>
                    <a:p>
                      <a:pPr>
                        <a:buFont typeface="Wingdings" pitchFamily="2" charset="2"/>
                        <a:buChar char="Ø"/>
                      </a:pPr>
                      <a:r>
                        <a:rPr lang="en-US" sz="1600" b="1" dirty="0" smtClean="0"/>
                        <a:t>no reference to Church property</a:t>
                      </a:r>
                      <a:endParaRPr lang="en-US" sz="1600" b="1" dirty="0"/>
                    </a:p>
                  </a:txBody>
                  <a:tcPr anchor="ctr"/>
                </a:tc>
              </a:tr>
              <a:tr h="595621">
                <a:tc>
                  <a:txBody>
                    <a:bodyPr/>
                    <a:lstStyle/>
                    <a:p>
                      <a:pPr>
                        <a:buFont typeface="Wingdings" pitchFamily="2" charset="2"/>
                        <a:buChar char="ü"/>
                      </a:pPr>
                      <a:r>
                        <a:rPr lang="en-US" sz="1600" b="1" dirty="0" smtClean="0"/>
                        <a:t>foreign policy: peaceful competition among</a:t>
                      </a:r>
                      <a:r>
                        <a:rPr lang="en-US" sz="1600" b="1" baseline="0" dirty="0" smtClean="0"/>
                        <a:t> civilized world</a:t>
                      </a:r>
                      <a:endParaRPr lang="en-US" sz="1600" b="1" dirty="0"/>
                    </a:p>
                  </a:txBody>
                  <a:tcPr anchor="ctr"/>
                </a:tc>
                <a:tc>
                  <a:txBody>
                    <a:bodyPr/>
                    <a:lstStyle/>
                    <a:p>
                      <a:pPr>
                        <a:buFont typeface="Wingdings" pitchFamily="2" charset="2"/>
                        <a:buChar char="Ø"/>
                      </a:pPr>
                      <a:r>
                        <a:rPr lang="en-US" sz="1600" b="1" dirty="0" smtClean="0"/>
                        <a:t>complete unification for Italy;</a:t>
                      </a:r>
                      <a:r>
                        <a:rPr lang="en-US" sz="1600" b="1" baseline="0" dirty="0" smtClean="0"/>
                        <a:t> major role in the Mediterranean</a:t>
                      </a:r>
                      <a:endParaRPr lang="en-US" sz="1600" b="1" dirty="0"/>
                    </a:p>
                  </a:txBody>
                  <a:tcPr anchor="ct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Italy: the fascists</a:t>
            </a:r>
            <a:br>
              <a:rPr lang="en-US" dirty="0" smtClean="0"/>
            </a:br>
            <a:r>
              <a:rPr lang="en-US" dirty="0" smtClean="0"/>
              <a:t>a movement of violence</a:t>
            </a:r>
            <a:endParaRPr lang="en-US" dirty="0"/>
          </a:p>
        </p:txBody>
      </p:sp>
      <p:sp>
        <p:nvSpPr>
          <p:cNvPr id="3" name="Content Placeholder 2"/>
          <p:cNvSpPr>
            <a:spLocks noGrp="1"/>
          </p:cNvSpPr>
          <p:nvPr>
            <p:ph idx="1"/>
          </p:nvPr>
        </p:nvSpPr>
        <p:spPr/>
        <p:txBody>
          <a:bodyPr>
            <a:normAutofit/>
          </a:bodyPr>
          <a:lstStyle/>
          <a:p>
            <a:r>
              <a:rPr lang="en-US" dirty="0" smtClean="0"/>
              <a:t>violence from feelings of WW I &amp; humiliations</a:t>
            </a:r>
          </a:p>
          <a:p>
            <a:r>
              <a:rPr lang="en-US" dirty="0" smtClean="0"/>
              <a:t>violence became part of the political process</a:t>
            </a:r>
          </a:p>
          <a:p>
            <a:r>
              <a:rPr lang="en-US" dirty="0" smtClean="0"/>
              <a:t>1920-1922: c. 2,000 Socialists killed in political violence (c. 200 Fascists)</a:t>
            </a:r>
          </a:p>
          <a:p>
            <a:r>
              <a:rPr lang="en-US" dirty="0" smtClean="0"/>
              <a:t>targeted the organizational structure of Socialist Party</a:t>
            </a:r>
          </a:p>
          <a:p>
            <a:r>
              <a:rPr lang="en-US" dirty="0" smtClean="0"/>
              <a:t>party &amp; union buildings attacked &amp; set afire</a:t>
            </a:r>
          </a:p>
          <a:p>
            <a:r>
              <a:rPr lang="en-US" dirty="0" smtClean="0"/>
              <a:t>union members attacked</a:t>
            </a:r>
          </a:p>
          <a:p>
            <a:r>
              <a:rPr lang="en-US" dirty="0" smtClean="0"/>
              <a:t>End of 1921: Socialists practically ceased exercising power in northern &amp; central provinces</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Italy: the fascists</a:t>
            </a:r>
            <a:br>
              <a:rPr lang="en-US" dirty="0" smtClean="0"/>
            </a:br>
            <a:r>
              <a:rPr lang="en-US" dirty="0" smtClean="0"/>
              <a:t>law &amp; order or violence?</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How could a movement that emphasized a return of law &amp; order initiate so much violence and still gain popularity?</a:t>
            </a:r>
          </a:p>
          <a:p>
            <a:pPr>
              <a:buNone/>
            </a:pPr>
            <a:endParaRPr lang="en-US" b="1" dirty="0" smtClean="0"/>
          </a:p>
          <a:p>
            <a:r>
              <a:rPr lang="en-US" dirty="0" smtClean="0"/>
              <a:t>elite &amp; govt. authorities supported the Fascists claims of restoring law &amp; order</a:t>
            </a:r>
          </a:p>
          <a:p>
            <a:r>
              <a:rPr lang="en-US" dirty="0" smtClean="0"/>
              <a:t>Fascist hooligans perfect tool to rid Italy of socialism (fear &amp; hatred of Left more than support of Fascist Party for many)</a:t>
            </a:r>
          </a:p>
          <a:p>
            <a:r>
              <a:rPr lang="en-US" dirty="0" smtClean="0"/>
              <a:t>elite &amp; govt. authorities disgusted w/weakness of the liberal govt.—cooperation w/Fascists</a:t>
            </a:r>
          </a:p>
          <a:p>
            <a:r>
              <a:rPr lang="en-US" dirty="0" smtClean="0"/>
              <a:t>1921: Fascists minor role in govt.—many local officials even more reluctant to act against them</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Italy: the fascists</a:t>
            </a:r>
            <a:br>
              <a:rPr lang="en-US" dirty="0" smtClean="0"/>
            </a:br>
            <a:r>
              <a:rPr lang="en-US" dirty="0" smtClean="0"/>
              <a:t>a movement of violence</a:t>
            </a:r>
            <a:endParaRPr lang="en-US" dirty="0"/>
          </a:p>
        </p:txBody>
      </p:sp>
      <p:sp>
        <p:nvSpPr>
          <p:cNvPr id="3" name="Content Placeholder 2"/>
          <p:cNvSpPr>
            <a:spLocks noGrp="1"/>
          </p:cNvSpPr>
          <p:nvPr>
            <p:ph idx="1"/>
          </p:nvPr>
        </p:nvSpPr>
        <p:spPr/>
        <p:txBody>
          <a:bodyPr>
            <a:normAutofit/>
          </a:bodyPr>
          <a:lstStyle/>
          <a:p>
            <a:r>
              <a:rPr lang="en-US" b="1" dirty="0" smtClean="0"/>
              <a:t>Mussolini (April 1922)</a:t>
            </a:r>
            <a:endParaRPr lang="en-US" dirty="0" smtClean="0"/>
          </a:p>
          <a:p>
            <a:endParaRPr lang="en-US" b="1" dirty="0" smtClean="0"/>
          </a:p>
          <a:p>
            <a:r>
              <a:rPr lang="en-US" dirty="0" smtClean="0"/>
              <a:t>“We Fascists have a clear program: we must move on led by a pillar of fire, because we are slandered and not understood.  And, however much violence may be deplored, it is evident that we, in order to make our ideas understood, must beat refractory [obstinate] skulls… But we do not make a school, a system, or, worse still, an aesthetic of violence.  We are violent because </a:t>
            </a:r>
            <a:r>
              <a:rPr lang="en-US" dirty="0" err="1" smtClean="0"/>
              <a:t>ti</a:t>
            </a:r>
            <a:r>
              <a:rPr lang="en-US" dirty="0" smtClean="0"/>
              <a:t> is necessary to be so.”</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Italy: the fascists</a:t>
            </a:r>
            <a:br>
              <a:rPr lang="en-US" dirty="0" smtClean="0"/>
            </a:br>
            <a:r>
              <a:rPr lang="en-US" dirty="0" smtClean="0"/>
              <a:t>a movement of violence</a:t>
            </a:r>
            <a:endParaRPr lang="en-US" dirty="0"/>
          </a:p>
        </p:txBody>
      </p:sp>
      <p:sp>
        <p:nvSpPr>
          <p:cNvPr id="3" name="Content Placeholder 2"/>
          <p:cNvSpPr>
            <a:spLocks noGrp="1"/>
          </p:cNvSpPr>
          <p:nvPr>
            <p:ph idx="1"/>
          </p:nvPr>
        </p:nvSpPr>
        <p:spPr/>
        <p:txBody>
          <a:bodyPr>
            <a:normAutofit fontScale="92500"/>
          </a:bodyPr>
          <a:lstStyle/>
          <a:p>
            <a:r>
              <a:rPr lang="en-US" b="1" dirty="0" smtClean="0"/>
              <a:t>Mussolini (April 1922)</a:t>
            </a:r>
            <a:endParaRPr lang="en-US" dirty="0" smtClean="0"/>
          </a:p>
          <a:p>
            <a:endParaRPr lang="en-US" b="1" dirty="0" smtClean="0"/>
          </a:p>
          <a:p>
            <a:r>
              <a:rPr lang="en-US" dirty="0" smtClean="0"/>
              <a:t>“Our punitive expeditions… must always have the character of… legitimate reprisal: because we are the first to recognize that it is sad, after having fought the external enemy, to have to fight the enemy within… The Socialist had formed a state within a state… this state is more tyrannical, illiberal and overbearing than the old one; and for this reason what we are causing today is a revolution to break up the Bolshevist state, while waiting to settle our accounts with the Liberal state which remains.”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Italy: the fascists</a:t>
            </a:r>
            <a:br>
              <a:rPr lang="en-US" dirty="0" smtClean="0"/>
            </a:br>
            <a:r>
              <a:rPr lang="en-US" dirty="0" smtClean="0"/>
              <a:t>1922</a:t>
            </a:r>
            <a:endParaRPr lang="en-US" dirty="0"/>
          </a:p>
        </p:txBody>
      </p:sp>
      <p:sp>
        <p:nvSpPr>
          <p:cNvPr id="3" name="Content Placeholder 2"/>
          <p:cNvSpPr>
            <a:spLocks noGrp="1"/>
          </p:cNvSpPr>
          <p:nvPr>
            <p:ph idx="1"/>
          </p:nvPr>
        </p:nvSpPr>
        <p:spPr/>
        <p:txBody>
          <a:bodyPr>
            <a:normAutofit fontScale="92500"/>
          </a:bodyPr>
          <a:lstStyle/>
          <a:p>
            <a:r>
              <a:rPr lang="en-US" dirty="0" smtClean="0"/>
              <a:t>c. 500,000 party members</a:t>
            </a:r>
          </a:p>
          <a:p>
            <a:r>
              <a:rPr lang="en-US" dirty="0" smtClean="0"/>
              <a:t>c. 250,000 </a:t>
            </a:r>
            <a:r>
              <a:rPr lang="en-US" dirty="0" err="1" smtClean="0"/>
              <a:t>Blackshirts</a:t>
            </a:r>
            <a:endParaRPr lang="en-US" dirty="0" smtClean="0"/>
          </a:p>
          <a:p>
            <a:r>
              <a:rPr lang="en-US" dirty="0" smtClean="0"/>
              <a:t>smashed much of Socialist’s power</a:t>
            </a:r>
          </a:p>
          <a:p>
            <a:r>
              <a:rPr lang="en-US" dirty="0" smtClean="0"/>
              <a:t>controlled several regions</a:t>
            </a:r>
          </a:p>
          <a:p>
            <a:r>
              <a:rPr lang="en-US" dirty="0" smtClean="0"/>
              <a:t>offered firm leadership, end to class conflict, national greatness v. disillusionment brought by liberal govt.</a:t>
            </a:r>
          </a:p>
          <a:p>
            <a:r>
              <a:rPr lang="en-US" dirty="0" smtClean="0"/>
              <a:t>presence (7%) in Parliament &amp; role in govt.</a:t>
            </a:r>
          </a:p>
          <a:p>
            <a:r>
              <a:rPr lang="en-US" dirty="0" err="1" smtClean="0"/>
              <a:t>ras</a:t>
            </a:r>
            <a:r>
              <a:rPr lang="en-US" dirty="0" smtClean="0"/>
              <a:t> (local leader of Fascist squads) wanted to seize power</a:t>
            </a:r>
          </a:p>
          <a:p>
            <a:r>
              <a:rPr lang="en-US" dirty="0" smtClean="0"/>
              <a:t>Mussolini sensed chance to gain legally—due to </a:t>
            </a:r>
            <a:r>
              <a:rPr lang="en-US" dirty="0" smtClean="0">
                <a:sym typeface="Wingdings"/>
              </a:rPr>
              <a:t> </a:t>
            </a:r>
            <a:r>
              <a:rPr lang="en-US" dirty="0" smtClean="0"/>
              <a:t>support from elite</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smtClean="0"/>
              <a:t>Italy: the fascists</a:t>
            </a:r>
            <a:br>
              <a:rPr lang="en-US" dirty="0" smtClean="0"/>
            </a:br>
            <a:r>
              <a:rPr lang="en-US" dirty="0" smtClean="0"/>
              <a:t>1922</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t>Weakness of the Enemies</a:t>
            </a:r>
            <a:endParaRPr lang="en-US" dirty="0" smtClean="0"/>
          </a:p>
          <a:p>
            <a:endParaRPr lang="en-US" dirty="0" smtClean="0"/>
          </a:p>
          <a:p>
            <a:r>
              <a:rPr lang="en-US" dirty="0" smtClean="0">
                <a:sym typeface="Wingdings"/>
              </a:rPr>
              <a:t> ability of govt. to function in Rome &amp; in provinces</a:t>
            </a:r>
          </a:p>
          <a:p>
            <a:r>
              <a:rPr lang="en-US" dirty="0" smtClean="0">
                <a:sym typeface="Wingdings"/>
              </a:rPr>
              <a:t>govt. could not stand up to Fascist violence—attempt to bring ‘moderates’ into govt. control</a:t>
            </a:r>
          </a:p>
          <a:p>
            <a:r>
              <a:rPr lang="en-US" dirty="0" smtClean="0">
                <a:sym typeface="Wingdings"/>
              </a:rPr>
              <a:t>Liberal, Social &amp; Catholic opponents of Fascists could not cooperate</a:t>
            </a:r>
          </a:p>
          <a:p>
            <a:r>
              <a:rPr lang="en-US" dirty="0" smtClean="0">
                <a:sym typeface="Wingdings"/>
              </a:rPr>
              <a:t>Liberal Govt. split by personal hatreds</a:t>
            </a:r>
          </a:p>
          <a:p>
            <a:r>
              <a:rPr lang="en-US" u="sng" dirty="0" smtClean="0">
                <a:sym typeface="Wingdings"/>
              </a:rPr>
              <a:t>p</a:t>
            </a:r>
            <a:r>
              <a:rPr lang="en-US" u="sng" smtClean="0">
                <a:sym typeface="Wingdings"/>
              </a:rPr>
              <a:t>erception</a:t>
            </a:r>
            <a:r>
              <a:rPr lang="en-US" smtClean="0">
                <a:sym typeface="Wingdings"/>
              </a:rPr>
              <a:t> </a:t>
            </a:r>
            <a:r>
              <a:rPr lang="en-US" dirty="0" smtClean="0">
                <a:sym typeface="Wingdings"/>
              </a:rPr>
              <a:t>of Socialist threat– most historians view 1920 as their peak</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fontScale="90000"/>
          </a:bodyPr>
          <a:lstStyle/>
          <a:p>
            <a:pPr algn="r"/>
            <a:r>
              <a:rPr lang="en-US" dirty="0" smtClean="0"/>
              <a:t>Italy: the </a:t>
            </a:r>
            <a:r>
              <a:rPr lang="en-US" dirty="0" smtClean="0"/>
              <a:t>fascists &amp; Mussolini’s seizes power</a:t>
            </a:r>
            <a:br>
              <a:rPr lang="en-US" dirty="0" smtClean="0"/>
            </a:br>
            <a:endParaRPr lang="en-US" dirty="0"/>
          </a:p>
        </p:txBody>
      </p:sp>
      <p:graphicFrame>
        <p:nvGraphicFramePr>
          <p:cNvPr id="4" name="Content Placeholder 3"/>
          <p:cNvGraphicFramePr>
            <a:graphicFrameLocks noGrp="1"/>
          </p:cNvGraphicFramePr>
          <p:nvPr>
            <p:ph idx="1"/>
          </p:nvPr>
        </p:nvGraphicFramePr>
        <p:xfrm>
          <a:off x="457200" y="1143000"/>
          <a:ext cx="7239000" cy="53133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Italy, early October 1922</a:t>
            </a:r>
          </a:p>
          <a:p>
            <a:endParaRPr lang="en-US" dirty="0" smtClean="0"/>
          </a:p>
          <a:p>
            <a:r>
              <a:rPr lang="en-US" dirty="0" smtClean="0"/>
              <a:t>Fascists had gained control of local </a:t>
            </a:r>
            <a:r>
              <a:rPr lang="en-US" dirty="0" err="1" smtClean="0"/>
              <a:t>govts</a:t>
            </a:r>
            <a:r>
              <a:rPr lang="en-US" dirty="0" smtClean="0"/>
              <a:t>.</a:t>
            </a:r>
          </a:p>
          <a:p>
            <a:r>
              <a:rPr lang="en-US" dirty="0" smtClean="0"/>
              <a:t>Fascists squads in some areas had seized power after expelling Socialists councils</a:t>
            </a:r>
          </a:p>
          <a:p>
            <a:r>
              <a:rPr lang="en-US" dirty="0" smtClean="0"/>
              <a:t>Mussolini, MP &amp; Fascists had 35 seats in parliament</a:t>
            </a:r>
          </a:p>
          <a:p>
            <a:r>
              <a:rPr lang="en-US" dirty="0" err="1" smtClean="0"/>
              <a:t>Giolitti</a:t>
            </a:r>
            <a:r>
              <a:rPr lang="en-US" dirty="0" smtClean="0"/>
              <a:t> formed alliance </a:t>
            </a:r>
            <a:r>
              <a:rPr lang="en-US" dirty="0" err="1" smtClean="0"/>
              <a:t>w</a:t>
            </a:r>
            <a:r>
              <a:rPr lang="en-US" dirty="0" smtClean="0"/>
              <a:t>/Fascists (hopes to transform them to be moderate)</a:t>
            </a:r>
          </a:p>
          <a:p>
            <a:r>
              <a:rPr lang="en-US" dirty="0" err="1" smtClean="0"/>
              <a:t>ras</a:t>
            </a:r>
            <a:r>
              <a:rPr lang="en-US" dirty="0" smtClean="0"/>
              <a:t> increasing pressure for Fascists to seize power</a:t>
            </a:r>
          </a:p>
          <a:p>
            <a:r>
              <a:rPr lang="en-US" dirty="0" smtClean="0"/>
              <a:t>Mussolini sees opportunity to take power legally</a:t>
            </a:r>
          </a:p>
          <a:p>
            <a:r>
              <a:rPr lang="en-US" dirty="0" smtClean="0"/>
              <a:t>rumors of Fascist march on Rome to take power </a:t>
            </a:r>
            <a:r>
              <a:rPr lang="en-US" dirty="0" err="1" smtClean="0">
                <a:sym typeface="Wingdings"/>
              </a:rPr>
              <a:t></a:t>
            </a:r>
            <a:endParaRPr lang="en-US" dirty="0" smtClean="0">
              <a:sym typeface="Wingdings"/>
            </a:endParaRPr>
          </a:p>
          <a:p>
            <a:r>
              <a:rPr lang="en-US" dirty="0" smtClean="0">
                <a:sym typeface="Wingdings"/>
              </a:rPr>
              <a:t>govt. politicians seeking to include Mussolini &amp; Fascists into new govt. </a:t>
            </a:r>
            <a:r>
              <a:rPr lang="en-US" dirty="0" err="1" smtClean="0">
                <a:sym typeface="Wingdings"/>
              </a:rPr>
              <a:t>w</a:t>
            </a:r>
            <a:r>
              <a:rPr lang="en-US" dirty="0" smtClean="0">
                <a:sym typeface="Wingdings"/>
              </a:rPr>
              <a:t>/Fascists having cabinet seats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lstStyle/>
          <a:p>
            <a:r>
              <a:rPr lang="en-US" dirty="0" smtClean="0"/>
              <a:t>16 Oct. 1922: Mussolini &amp; leading Fascists meet in Milan—time right to take power</a:t>
            </a:r>
          </a:p>
          <a:p>
            <a:endParaRPr lang="en-US" dirty="0" smtClean="0"/>
          </a:p>
          <a:p>
            <a:r>
              <a:rPr lang="en-US" dirty="0" smtClean="0"/>
              <a:t>24 Oct. 1922: Fascist Congress in Naples—40,000 </a:t>
            </a:r>
            <a:r>
              <a:rPr lang="en-US" dirty="0" err="1" smtClean="0"/>
              <a:t>blackshirts</a:t>
            </a:r>
            <a:r>
              <a:rPr lang="en-US" dirty="0" smtClean="0"/>
              <a:t> shouting “To Rome”—leaders announce intention to organize a March on Rome</a:t>
            </a:r>
          </a:p>
          <a:p>
            <a:endParaRPr lang="en-US" dirty="0" smtClean="0"/>
          </a:p>
          <a:p>
            <a:r>
              <a:rPr lang="en-US" dirty="0" smtClean="0"/>
              <a:t>27 Oct. 1922: Mussolini declares “Either the government will be given to us or we </a:t>
            </a:r>
            <a:r>
              <a:rPr lang="en-US" dirty="0" smtClean="0"/>
              <a:t>s</a:t>
            </a:r>
            <a:r>
              <a:rPr lang="en-US" dirty="0" smtClean="0"/>
              <a:t>hall take it, descending upon Rome.”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Economic &amp; social development, 1869-1914</a:t>
            </a:r>
            <a:endParaRPr lang="en-US" dirty="0"/>
          </a:p>
        </p:txBody>
      </p:sp>
      <p:sp>
        <p:nvSpPr>
          <p:cNvPr id="3" name="Content Placeholder 2"/>
          <p:cNvSpPr>
            <a:spLocks noGrp="1"/>
          </p:cNvSpPr>
          <p:nvPr>
            <p:ph idx="1"/>
          </p:nvPr>
        </p:nvSpPr>
        <p:spPr/>
        <p:txBody>
          <a:bodyPr/>
          <a:lstStyle/>
          <a:p>
            <a:r>
              <a:rPr lang="en-US" dirty="0" smtClean="0"/>
              <a:t>Rapid industrialization of north after 1900 increased traditional economic divide between north &amp; south</a:t>
            </a:r>
          </a:p>
          <a:p>
            <a:r>
              <a:rPr lang="en-US" dirty="0" smtClean="0"/>
              <a:t>Huge debts led to major tax increases hitting poorest the hardest</a:t>
            </a:r>
          </a:p>
          <a:p>
            <a:r>
              <a:rPr lang="en-US" dirty="0" smtClean="0"/>
              <a:t>Labor &amp; wage strikes opposed by the </a:t>
            </a:r>
            <a:r>
              <a:rPr lang="en-US" dirty="0" err="1" smtClean="0"/>
              <a:t>govt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a:xfrm>
            <a:off x="457200" y="1609416"/>
            <a:ext cx="7239000" cy="5096184"/>
          </a:xfrm>
        </p:spPr>
        <p:txBody>
          <a:bodyPr>
            <a:normAutofit lnSpcReduction="10000"/>
          </a:bodyPr>
          <a:lstStyle/>
          <a:p>
            <a:r>
              <a:rPr lang="en-US" dirty="0" smtClean="0"/>
              <a:t>March on Rome set 27 Oct. 1922</a:t>
            </a:r>
          </a:p>
          <a:p>
            <a:endParaRPr lang="en-US" dirty="0" smtClean="0"/>
          </a:p>
          <a:p>
            <a:r>
              <a:rPr lang="en-US" dirty="0" smtClean="0"/>
              <a:t>PLAN:</a:t>
            </a:r>
          </a:p>
          <a:p>
            <a:endParaRPr lang="en-US" dirty="0" smtClean="0"/>
          </a:p>
          <a:p>
            <a:r>
              <a:rPr lang="en-US" dirty="0" smtClean="0"/>
              <a:t>Fascist would seize control of key public buildings in North &amp; Central</a:t>
            </a:r>
          </a:p>
          <a:p>
            <a:r>
              <a:rPr lang="en-US" dirty="0" smtClean="0"/>
              <a:t>50,000 to assemble outside Rome &amp; march on the govt., but to avoid trouble with army</a:t>
            </a:r>
          </a:p>
          <a:p>
            <a:endParaRPr lang="en-US" dirty="0" smtClean="0"/>
          </a:p>
          <a:p>
            <a:r>
              <a:rPr lang="en-US" dirty="0" smtClean="0"/>
              <a:t>Mussolini doubts, but had to -- appease aggressive elements in party &amp; might intimidate king to appoint him PM</a:t>
            </a:r>
          </a:p>
          <a:p>
            <a:endParaRPr lang="en-US" dirty="0" smtClean="0"/>
          </a:p>
          <a:p>
            <a:endParaRPr lang="en-US" dirty="0" smtClean="0"/>
          </a:p>
          <a:p>
            <a:endParaRPr lang="en-US" dirty="0" smtClean="0"/>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lstStyle/>
          <a:p>
            <a:r>
              <a:rPr lang="en-US" dirty="0" smtClean="0"/>
              <a:t>27 October 1922</a:t>
            </a:r>
          </a:p>
          <a:p>
            <a:pPr>
              <a:buNone/>
            </a:pPr>
            <a:endParaRPr lang="en-US" dirty="0" smtClean="0"/>
          </a:p>
          <a:p>
            <a:pPr>
              <a:buNone/>
            </a:pPr>
            <a:endParaRPr lang="en-US" dirty="0" smtClean="0"/>
          </a:p>
          <a:p>
            <a:r>
              <a:rPr lang="en-US" dirty="0" smtClean="0"/>
              <a:t>during night mixed success taking control of key buildings—did frighten many prefects</a:t>
            </a:r>
          </a:p>
          <a:p>
            <a:r>
              <a:rPr lang="en-US" dirty="0" smtClean="0"/>
              <a:t>reports sent to Rome of a Fascist advance on capitol</a:t>
            </a:r>
          </a:p>
          <a:p>
            <a:r>
              <a:rPr lang="en-US" dirty="0" smtClean="0"/>
              <a:t>10,000 not 50,000 assemble </a:t>
            </a:r>
            <a:r>
              <a:rPr lang="en-US" dirty="0" err="1" smtClean="0"/>
              <a:t>c</a:t>
            </a:r>
            <a:r>
              <a:rPr lang="en-US" dirty="0" smtClean="0"/>
              <a:t>. 35 km from Rome</a:t>
            </a:r>
          </a:p>
          <a:p>
            <a:r>
              <a:rPr lang="en-US" dirty="0" smtClean="0"/>
              <a:t>Rain</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lstStyle/>
          <a:p>
            <a:r>
              <a:rPr lang="en-US" dirty="0" smtClean="0"/>
              <a:t>27 October 1922</a:t>
            </a:r>
          </a:p>
          <a:p>
            <a:endParaRPr lang="en-US" dirty="0" smtClean="0"/>
          </a:p>
          <a:p>
            <a:r>
              <a:rPr lang="en-US" dirty="0" smtClean="0"/>
              <a:t>PM </a:t>
            </a:r>
            <a:r>
              <a:rPr lang="en-US" dirty="0" err="1" smtClean="0"/>
              <a:t>Facta</a:t>
            </a:r>
            <a:r>
              <a:rPr lang="en-US" dirty="0" smtClean="0"/>
              <a:t> had decision to make: organize a resistance or surrender</a:t>
            </a:r>
          </a:p>
          <a:p>
            <a:endParaRPr lang="en-US" dirty="0" smtClean="0"/>
          </a:p>
          <a:p>
            <a:r>
              <a:rPr lang="en-US" dirty="0" err="1" smtClean="0"/>
              <a:t>Facta</a:t>
            </a:r>
            <a:r>
              <a:rPr lang="en-US" dirty="0" smtClean="0"/>
              <a:t>, like many senior politicians, had failed to take decisive actions against Fascists previously</a:t>
            </a:r>
          </a:p>
          <a:p>
            <a:endParaRPr lang="en-US" dirty="0" smtClean="0"/>
          </a:p>
          <a:p>
            <a:r>
              <a:rPr lang="en-US" dirty="0" smtClean="0"/>
              <a:t>Govt. resigned</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27 October 1922</a:t>
            </a:r>
          </a:p>
          <a:p>
            <a:endParaRPr lang="en-US" dirty="0" smtClean="0"/>
          </a:p>
          <a:p>
            <a:r>
              <a:rPr lang="en-US" dirty="0" err="1" smtClean="0"/>
              <a:t>Facta</a:t>
            </a:r>
            <a:r>
              <a:rPr lang="en-US" dirty="0" smtClean="0"/>
              <a:t> asked to stay as PM during the crisis</a:t>
            </a:r>
          </a:p>
          <a:p>
            <a:endParaRPr lang="en-US" dirty="0" smtClean="0"/>
          </a:p>
          <a:p>
            <a:r>
              <a:rPr lang="en-US" dirty="0" err="1" smtClean="0"/>
              <a:t>Facta</a:t>
            </a:r>
            <a:r>
              <a:rPr lang="en-US" dirty="0" smtClean="0"/>
              <a:t> asked King Victor Emmanuel III to declare martial law</a:t>
            </a:r>
          </a:p>
          <a:p>
            <a:endParaRPr lang="en-US" dirty="0" smtClean="0"/>
          </a:p>
          <a:p>
            <a:r>
              <a:rPr lang="en-US" dirty="0" smtClean="0"/>
              <a:t>Victor Emmanuel:  “The only man who could do anything was convinced of his impotence.”—A. </a:t>
            </a:r>
            <a:r>
              <a:rPr lang="en-US" dirty="0" err="1" smtClean="0"/>
              <a:t>Lyttleton</a:t>
            </a:r>
            <a:r>
              <a:rPr lang="en-US" dirty="0" smtClean="0"/>
              <a:t>, </a:t>
            </a:r>
            <a:r>
              <a:rPr lang="en-US" i="1" dirty="0" smtClean="0"/>
              <a:t>The Seizure of Power: Fascism in Italy, 1919-1929</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28-29 October 1929</a:t>
            </a:r>
          </a:p>
          <a:p>
            <a:endParaRPr lang="en-US" dirty="0" smtClean="0"/>
          </a:p>
          <a:p>
            <a:r>
              <a:rPr lang="en-US" dirty="0" smtClean="0"/>
              <a:t>Victor Emmanuel:  </a:t>
            </a:r>
          </a:p>
          <a:p>
            <a:pPr marL="514350" indent="-514350">
              <a:buAutoNum type="arabicPeriod"/>
            </a:pPr>
            <a:r>
              <a:rPr lang="en-US" dirty="0" smtClean="0"/>
              <a:t>overestimated strengths of Fascists (as had many others); </a:t>
            </a:r>
          </a:p>
          <a:p>
            <a:pPr marL="514350" indent="-514350">
              <a:buAutoNum type="arabicPeriod"/>
            </a:pPr>
            <a:r>
              <a:rPr lang="en-US" dirty="0" smtClean="0"/>
              <a:t>mother &amp; cousin, Duke of </a:t>
            </a:r>
            <a:r>
              <a:rPr lang="en-US" dirty="0" err="1" smtClean="0"/>
              <a:t>Aosta</a:t>
            </a:r>
            <a:r>
              <a:rPr lang="en-US" dirty="0" smtClean="0"/>
              <a:t> sympathized </a:t>
            </a:r>
            <a:r>
              <a:rPr lang="en-US" dirty="0" err="1" smtClean="0"/>
              <a:t>w</a:t>
            </a:r>
            <a:r>
              <a:rPr lang="en-US" dirty="0" smtClean="0"/>
              <a:t>/Fascists; </a:t>
            </a:r>
          </a:p>
          <a:p>
            <a:pPr marL="514350" indent="-514350">
              <a:buAutoNum type="arabicPeriod"/>
            </a:pPr>
            <a:r>
              <a:rPr lang="en-US" dirty="0" smtClean="0"/>
              <a:t>king feared Fascists would replace him </a:t>
            </a:r>
            <a:r>
              <a:rPr lang="en-US" dirty="0" err="1" smtClean="0"/>
              <a:t>w/Aosta</a:t>
            </a:r>
            <a:r>
              <a:rPr lang="en-US" dirty="0" smtClean="0"/>
              <a:t>; </a:t>
            </a:r>
          </a:p>
          <a:p>
            <a:pPr marL="514350" indent="-514350">
              <a:buAutoNum type="arabicPeriod"/>
            </a:pPr>
            <a:r>
              <a:rPr lang="en-US" dirty="0" smtClean="0"/>
              <a:t>his generals sent conflicting reports on the attitude of army toward Fascists (some generals deeply involved </a:t>
            </a:r>
            <a:r>
              <a:rPr lang="en-US" dirty="0" err="1" smtClean="0"/>
              <a:t>w</a:t>
            </a:r>
            <a:r>
              <a:rPr lang="en-US" dirty="0" smtClean="0"/>
              <a:t>/Fascists); </a:t>
            </a:r>
          </a:p>
          <a:p>
            <a:pPr marL="514350" indent="-514350">
              <a:buAutoNum type="arabicPeriod"/>
            </a:pPr>
            <a:r>
              <a:rPr lang="en-US" dirty="0" smtClean="0"/>
              <a:t>army &amp; country might split = civil war</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normAutofit fontScale="92500"/>
          </a:bodyPr>
          <a:lstStyle/>
          <a:p>
            <a:r>
              <a:rPr lang="en-US" dirty="0" smtClean="0"/>
              <a:t>28-29 October 1922</a:t>
            </a:r>
          </a:p>
          <a:p>
            <a:endParaRPr lang="en-US" dirty="0" smtClean="0"/>
          </a:p>
          <a:p>
            <a:r>
              <a:rPr lang="en-US" dirty="0" smtClean="0"/>
              <a:t>King hesitated</a:t>
            </a:r>
          </a:p>
          <a:p>
            <a:endParaRPr lang="en-US" dirty="0" smtClean="0"/>
          </a:p>
          <a:p>
            <a:r>
              <a:rPr lang="en-US" dirty="0" smtClean="0"/>
              <a:t>02:00 on 28 Oct. 1922: King declares martial law</a:t>
            </a:r>
          </a:p>
          <a:p>
            <a:endParaRPr lang="en-US" dirty="0" smtClean="0"/>
          </a:p>
          <a:p>
            <a:r>
              <a:rPr lang="en-US" dirty="0" smtClean="0"/>
              <a:t>by 10:00 on 28 Oct. 1922: c.12,000 troops deployed at key locations in Rome</a:t>
            </a:r>
          </a:p>
          <a:p>
            <a:endParaRPr lang="en-US" dirty="0" smtClean="0"/>
          </a:p>
          <a:p>
            <a:r>
              <a:rPr lang="en-US" dirty="0" smtClean="0"/>
              <a:t>about 10:00 on 28 Oct. 1922: King changes his mind about martial law &amp; seeks compromise </a:t>
            </a:r>
            <a:r>
              <a:rPr lang="en-US" dirty="0" err="1" smtClean="0"/>
              <a:t>w</a:t>
            </a:r>
            <a:r>
              <a:rPr lang="en-US" dirty="0" smtClean="0"/>
              <a:t>/Mussolini</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lstStyle/>
          <a:p>
            <a:r>
              <a:rPr lang="en-US" dirty="0" smtClean="0"/>
              <a:t>28-29 October 1922</a:t>
            </a:r>
          </a:p>
          <a:p>
            <a:endParaRPr lang="en-US" dirty="0" smtClean="0"/>
          </a:p>
          <a:p>
            <a:r>
              <a:rPr lang="en-US" dirty="0" smtClean="0"/>
              <a:t>28 Oct. 1922: </a:t>
            </a:r>
            <a:r>
              <a:rPr lang="en-US" dirty="0" err="1" smtClean="0"/>
              <a:t>Facta</a:t>
            </a:r>
            <a:r>
              <a:rPr lang="en-US" dirty="0" smtClean="0"/>
              <a:t> resigns as PM</a:t>
            </a:r>
          </a:p>
          <a:p>
            <a:endParaRPr lang="en-US" dirty="0" smtClean="0"/>
          </a:p>
          <a:p>
            <a:r>
              <a:rPr lang="en-US" dirty="0" smtClean="0"/>
              <a:t>ex-PM </a:t>
            </a:r>
            <a:r>
              <a:rPr lang="en-US" dirty="0" err="1" smtClean="0"/>
              <a:t>Salandra</a:t>
            </a:r>
            <a:r>
              <a:rPr lang="en-US" dirty="0" smtClean="0"/>
              <a:t> agrees to form govt. that included Mussolini</a:t>
            </a:r>
          </a:p>
          <a:p>
            <a:endParaRPr lang="en-US" dirty="0" smtClean="0"/>
          </a:p>
          <a:p>
            <a:r>
              <a:rPr lang="en-US" dirty="0" err="1" smtClean="0"/>
              <a:t>Salandra’s</a:t>
            </a:r>
            <a:r>
              <a:rPr lang="en-US" dirty="0" smtClean="0"/>
              <a:t> efforts fail to gain support</a:t>
            </a:r>
          </a:p>
          <a:p>
            <a:endParaRPr lang="en-US" dirty="0" smtClean="0"/>
          </a:p>
          <a:p>
            <a:r>
              <a:rPr lang="en-US" dirty="0" smtClean="0"/>
              <a:t>Mussolini refused to join </a:t>
            </a:r>
            <a:r>
              <a:rPr lang="en-US" dirty="0" err="1" smtClean="0"/>
              <a:t>Salandra</a:t>
            </a:r>
            <a:endParaRPr lang="en-US" dirty="0" smtClean="0"/>
          </a:p>
          <a:p>
            <a:pPr>
              <a:buNone/>
            </a:pP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lstStyle/>
          <a:p>
            <a:r>
              <a:rPr lang="en-US" dirty="0" smtClean="0"/>
              <a:t>28-29 October 1922</a:t>
            </a:r>
          </a:p>
          <a:p>
            <a:endParaRPr lang="en-US" dirty="0" smtClean="0"/>
          </a:p>
          <a:p>
            <a:r>
              <a:rPr lang="en-US" dirty="0" smtClean="0"/>
              <a:t>Mussolini insists would be PM or nothing = potential vacuum &amp; crisis</a:t>
            </a:r>
          </a:p>
          <a:p>
            <a:endParaRPr lang="en-US" dirty="0" smtClean="0"/>
          </a:p>
          <a:p>
            <a:r>
              <a:rPr lang="en-US" dirty="0" smtClean="0"/>
              <a:t>many business leaders had supported Mussolini as PM for some time—result of anti-Socialism</a:t>
            </a:r>
          </a:p>
          <a:p>
            <a:endParaRPr lang="en-US" dirty="0" smtClean="0"/>
          </a:p>
          <a:p>
            <a:r>
              <a:rPr lang="en-US" dirty="0" smtClean="0"/>
              <a:t>King faced </a:t>
            </a:r>
            <a:r>
              <a:rPr lang="en-US" dirty="0" err="1" smtClean="0"/>
              <a:t>w</a:t>
            </a:r>
            <a:r>
              <a:rPr lang="en-US" dirty="0" smtClean="0"/>
              <a:t>/limited options</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lstStyle/>
          <a:p>
            <a:r>
              <a:rPr lang="en-US" dirty="0" smtClean="0"/>
              <a:t>29 October 1922</a:t>
            </a:r>
          </a:p>
          <a:p>
            <a:endParaRPr lang="en-US" dirty="0" smtClean="0"/>
          </a:p>
          <a:p>
            <a:r>
              <a:rPr lang="en-US" dirty="0" smtClean="0"/>
              <a:t>King Victor Emmanuel III sends a telegram asking Mussolini to meet him to discuss  new govt.</a:t>
            </a:r>
          </a:p>
          <a:p>
            <a:endParaRPr lang="en-US" dirty="0" smtClean="0"/>
          </a:p>
          <a:p>
            <a:r>
              <a:rPr lang="en-US" dirty="0" smtClean="0"/>
              <a:t>instead of Switzerland, planned destination if he failed, Mussolini boarded a train to Rome</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lstStyle/>
          <a:p>
            <a:r>
              <a:rPr lang="en-US" dirty="0" smtClean="0"/>
              <a:t>30 October 1922</a:t>
            </a:r>
          </a:p>
          <a:p>
            <a:endParaRPr lang="en-US" dirty="0" smtClean="0"/>
          </a:p>
          <a:p>
            <a:r>
              <a:rPr lang="en-US" dirty="0" smtClean="0"/>
              <a:t>10:42 Mussolini arrives in Rome</a:t>
            </a:r>
          </a:p>
          <a:p>
            <a:endParaRPr lang="en-US" dirty="0" smtClean="0"/>
          </a:p>
          <a:p>
            <a:r>
              <a:rPr lang="en-US" dirty="0" smtClean="0"/>
              <a:t>immediately goes to see king still wearing his </a:t>
            </a:r>
            <a:r>
              <a:rPr lang="en-US" dirty="0" err="1" smtClean="0"/>
              <a:t>blackshirt</a:t>
            </a:r>
            <a:r>
              <a:rPr lang="en-US" dirty="0" smtClean="0"/>
              <a:t>—“I have come straight from battle, which, fortunately, was won without bloodshed.”</a:t>
            </a:r>
          </a:p>
          <a:p>
            <a:endParaRPr lang="en-US" dirty="0" smtClean="0"/>
          </a:p>
          <a:p>
            <a:r>
              <a:rPr lang="en-US" dirty="0" smtClean="0"/>
              <a:t>Victor Emmanuel asks Mussolini to form a govt. and be its Prime Minister</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463040"/>
          </a:xfrm>
        </p:spPr>
        <p:txBody>
          <a:bodyPr>
            <a:normAutofit/>
          </a:bodyPr>
          <a:lstStyle/>
          <a:p>
            <a:pPr algn="ctr"/>
            <a:r>
              <a:rPr lang="en-US" dirty="0" smtClean="0"/>
              <a:t>The </a:t>
            </a:r>
            <a:r>
              <a:rPr lang="en-US" dirty="0" err="1" smtClean="0"/>
              <a:t>italian</a:t>
            </a:r>
            <a:r>
              <a:rPr lang="en-US" dirty="0" smtClean="0"/>
              <a:t> state in 1914</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“Nation states are… very rare beasts indeed, and certainly pre-1914 Italy was not one.  There was… no Liberal hegemony, no agreement on basic ideological or social aims.  Most people still spoke only dialect; nearly 40% of adults were illiterate.  A popular press barely existed… The social and economic gap between North and South was all too evident; so too was the chasm between town and country… Italy was still run by a small elite, with little title to rule except its belligerent patriotism and its historical myths.”</a:t>
            </a:r>
          </a:p>
          <a:p>
            <a:pPr>
              <a:buNone/>
            </a:pPr>
            <a:r>
              <a:rPr lang="en-US" dirty="0" smtClean="0"/>
              <a:t>--M. Clark, </a:t>
            </a:r>
            <a:r>
              <a:rPr lang="en-US" i="1" dirty="0" smtClean="0"/>
              <a:t>Modern Italy, 1871-1982</a:t>
            </a:r>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a:r>
              <a:rPr lang="en-US" dirty="0" smtClean="0"/>
              <a:t>Italy: the fascists &amp; Mussolini’s seizes power</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31 October 1922</a:t>
            </a:r>
          </a:p>
          <a:p>
            <a:endParaRPr lang="en-US" dirty="0" smtClean="0"/>
          </a:p>
          <a:p>
            <a:r>
              <a:rPr lang="en-US" dirty="0" smtClean="0"/>
              <a:t>Mussolini, wearing formal wear, was sworn in as PM, as well as Foreign &amp; Interior Minister</a:t>
            </a:r>
          </a:p>
          <a:p>
            <a:endParaRPr lang="en-US" dirty="0" smtClean="0"/>
          </a:p>
          <a:p>
            <a:r>
              <a:rPr lang="en-US" dirty="0" err="1" smtClean="0"/>
              <a:t>Blackshirts</a:t>
            </a:r>
            <a:r>
              <a:rPr lang="en-US" dirty="0" smtClean="0"/>
              <a:t> descended on Rome, 50,000 strong to parade in front of Mussolini &amp; the King</a:t>
            </a:r>
          </a:p>
          <a:p>
            <a:endParaRPr lang="en-US" dirty="0" smtClean="0"/>
          </a:p>
          <a:p>
            <a:r>
              <a:rPr lang="en-US" dirty="0" smtClean="0"/>
              <a:t>Joined by significant number of regular army</a:t>
            </a:r>
          </a:p>
          <a:p>
            <a:endParaRPr lang="en-US" dirty="0" smtClean="0"/>
          </a:p>
          <a:p>
            <a:r>
              <a:rPr lang="en-US" dirty="0" smtClean="0"/>
              <a:t>Celebrate their Victory—myth of a heroic revolution—their March on Rome, </a:t>
            </a:r>
            <a:r>
              <a:rPr lang="en-US" b="1" u="sng" dirty="0" smtClean="0">
                <a:solidFill>
                  <a:srgbClr val="FF0000"/>
                </a:solidFill>
              </a:rPr>
              <a:t>after</a:t>
            </a:r>
            <a:r>
              <a:rPr lang="en-US" dirty="0" smtClean="0"/>
              <a:t> Mussolini was PM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Italy and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lstStyle/>
          <a:p>
            <a:pPr>
              <a:buNone/>
            </a:pPr>
            <a:r>
              <a:rPr lang="en-US" dirty="0" smtClean="0"/>
              <a:t>“Companions, here is the dawn.  Our vigil is over.  Our gaiety begins… After so much wavering the incredible has happened.  We shall now fight our war, and blood will flow from the veins of Italy.  We are the last to enter the struggle but will be among the first to find glory.  Here is the dawn.  Let us kiss one another and take leave…”</a:t>
            </a:r>
          </a:p>
          <a:p>
            <a:pPr>
              <a:buNone/>
            </a:pPr>
            <a:r>
              <a:rPr lang="en-US" dirty="0" smtClean="0"/>
              <a:t>--Gabriele D’Annunzio, nationalist poet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Italy and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lstStyle/>
          <a:p>
            <a:r>
              <a:rPr lang="en-US" b="1" u="sng" dirty="0" smtClean="0"/>
              <a:t>MILITARY:</a:t>
            </a:r>
          </a:p>
          <a:p>
            <a:endParaRPr lang="en-US" dirty="0" smtClean="0"/>
          </a:p>
          <a:p>
            <a:r>
              <a:rPr lang="en-US" dirty="0" smtClean="0"/>
              <a:t>5 million conscripted</a:t>
            </a:r>
          </a:p>
          <a:p>
            <a:r>
              <a:rPr lang="en-US" dirty="0" smtClean="0"/>
              <a:t>11 offensives in 2 ½ years</a:t>
            </a:r>
          </a:p>
          <a:p>
            <a:r>
              <a:rPr lang="en-US" dirty="0" smtClean="0"/>
              <a:t>Maximum advance = 12 miles (20 km)</a:t>
            </a:r>
          </a:p>
          <a:p>
            <a:r>
              <a:rPr lang="en-US" dirty="0" smtClean="0"/>
              <a:t>600,000 killed</a:t>
            </a:r>
          </a:p>
          <a:p>
            <a:r>
              <a:rPr lang="en-US" dirty="0" smtClean="0"/>
              <a:t>1,000,000 wounded</a:t>
            </a:r>
          </a:p>
          <a:p>
            <a:r>
              <a:rPr lang="en-US" dirty="0" smtClean="0"/>
              <a:t>c. 290,000 deserters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Italy and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lstStyle/>
          <a:p>
            <a:r>
              <a:rPr lang="en-US" b="1" u="sng" dirty="0" smtClean="0"/>
              <a:t>POLITICAL:</a:t>
            </a:r>
            <a:endParaRPr lang="en-US" dirty="0" smtClean="0"/>
          </a:p>
          <a:p>
            <a:endParaRPr lang="en-US" b="1" u="sng" dirty="0" smtClean="0"/>
          </a:p>
          <a:p>
            <a:r>
              <a:rPr lang="en-US" dirty="0" smtClean="0">
                <a:sym typeface="Wingdings"/>
              </a:rPr>
              <a:t> </a:t>
            </a:r>
            <a:r>
              <a:rPr lang="en-US" dirty="0" err="1" smtClean="0">
                <a:sym typeface="Wingdings"/>
              </a:rPr>
              <a:t>govt</a:t>
            </a:r>
            <a:r>
              <a:rPr lang="en-US" dirty="0" smtClean="0">
                <a:sym typeface="Wingdings"/>
              </a:rPr>
              <a:t> power</a:t>
            </a:r>
          </a:p>
          <a:p>
            <a:r>
              <a:rPr lang="en-US" dirty="0" smtClean="0">
                <a:sym typeface="Wingdings"/>
              </a:rPr>
              <a:t>Parliament became a rubber stamp (no democracy)</a:t>
            </a:r>
          </a:p>
          <a:p>
            <a:r>
              <a:rPr lang="en-US" dirty="0" smtClean="0">
                <a:sym typeface="Wingdings"/>
              </a:rPr>
              <a:t>links between </a:t>
            </a:r>
            <a:r>
              <a:rPr lang="en-US" dirty="0" err="1" smtClean="0">
                <a:sym typeface="Wingdings"/>
              </a:rPr>
              <a:t>govt</a:t>
            </a:r>
            <a:r>
              <a:rPr lang="en-US" dirty="0" smtClean="0">
                <a:sym typeface="Wingdings"/>
              </a:rPr>
              <a:t> &amp; industry</a:t>
            </a:r>
          </a:p>
          <a:p>
            <a:r>
              <a:rPr lang="en-US" dirty="0" smtClean="0">
                <a:sym typeface="Wingdings"/>
              </a:rPr>
              <a:t>Promise of social reforms</a:t>
            </a:r>
          </a:p>
          <a:p>
            <a:r>
              <a:rPr lang="en-US" dirty="0" smtClean="0">
                <a:sym typeface="Wingdings"/>
              </a:rPr>
              <a:t>Socialist Party advocated ‘neither support nor sabotage’</a:t>
            </a:r>
          </a:p>
          <a:p>
            <a:r>
              <a:rPr lang="en-US" dirty="0" smtClean="0">
                <a:sym typeface="Wingdings"/>
              </a:rPr>
              <a:t>Pope &amp; Catholic Church criticized the deaths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Italy and </a:t>
            </a:r>
            <a:r>
              <a:rPr lang="en-US" dirty="0" err="1" smtClean="0"/>
              <a:t>ww</a:t>
            </a:r>
            <a:r>
              <a:rPr lang="en-US" dirty="0" smtClean="0"/>
              <a:t> </a:t>
            </a:r>
            <a:r>
              <a:rPr lang="en-US" dirty="0" err="1" smtClean="0"/>
              <a:t>i</a:t>
            </a:r>
            <a:endParaRPr lang="en-US" dirty="0"/>
          </a:p>
        </p:txBody>
      </p:sp>
      <p:sp>
        <p:nvSpPr>
          <p:cNvPr id="3" name="Content Placeholder 2"/>
          <p:cNvSpPr>
            <a:spLocks noGrp="1"/>
          </p:cNvSpPr>
          <p:nvPr>
            <p:ph idx="1"/>
          </p:nvPr>
        </p:nvSpPr>
        <p:spPr/>
        <p:txBody>
          <a:bodyPr/>
          <a:lstStyle/>
          <a:p>
            <a:r>
              <a:rPr lang="en-US" b="1" u="sng" dirty="0" smtClean="0"/>
              <a:t>ECONOMIC:</a:t>
            </a:r>
            <a:endParaRPr lang="en-US" dirty="0" smtClean="0"/>
          </a:p>
          <a:p>
            <a:endParaRPr lang="en-US" b="1" u="sng" dirty="0" smtClean="0"/>
          </a:p>
          <a:p>
            <a:r>
              <a:rPr lang="en-US" dirty="0" smtClean="0"/>
              <a:t>Massive </a:t>
            </a:r>
            <a:r>
              <a:rPr lang="en-US" dirty="0" err="1" smtClean="0"/>
              <a:t>govt</a:t>
            </a:r>
            <a:r>
              <a:rPr lang="en-US" dirty="0" smtClean="0"/>
              <a:t> spending</a:t>
            </a:r>
          </a:p>
          <a:p>
            <a:r>
              <a:rPr lang="en-US" dirty="0" smtClean="0"/>
              <a:t>National debt </a:t>
            </a:r>
            <a:r>
              <a:rPr lang="en-US" dirty="0" smtClean="0">
                <a:sym typeface="Wingdings"/>
              </a:rPr>
              <a:t> more than 400% </a:t>
            </a:r>
          </a:p>
          <a:p>
            <a:r>
              <a:rPr lang="en-US" dirty="0" smtClean="0">
                <a:sym typeface="Wingdings"/>
              </a:rPr>
              <a:t>Inflation quadruples (1914 price index = 100; 1918 price index = 413)</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1572</TotalTime>
  <Words>3334</Words>
  <Application>Microsoft Macintosh PowerPoint</Application>
  <PresentationFormat>On-screen Show (4:3)</PresentationFormat>
  <Paragraphs>423</Paragraphs>
  <Slides>50</Slides>
  <Notes>1</Notes>
  <HiddenSlides>0</HiddenSlides>
  <MMClips>0</MMClips>
  <ScaleCrop>false</ScaleCrop>
  <HeadingPairs>
    <vt:vector size="4" baseType="variant">
      <vt:variant>
        <vt:lpstr>Design Template</vt:lpstr>
      </vt:variant>
      <vt:variant>
        <vt:i4>1</vt:i4>
      </vt:variant>
      <vt:variant>
        <vt:lpstr>Slide Titles</vt:lpstr>
      </vt:variant>
      <vt:variant>
        <vt:i4>50</vt:i4>
      </vt:variant>
    </vt:vector>
  </HeadingPairs>
  <TitlesOfParts>
    <vt:vector size="51" baseType="lpstr">
      <vt:lpstr>Opulent</vt:lpstr>
      <vt:lpstr>Italy &amp; the fascists</vt:lpstr>
      <vt:lpstr>How united was italy before ww i</vt:lpstr>
      <vt:lpstr>The state of liberal democracy, 1869-1946</vt:lpstr>
      <vt:lpstr>Economic &amp; social development, 1869-1914</vt:lpstr>
      <vt:lpstr>The italian state in 1914</vt:lpstr>
      <vt:lpstr>Italy and ww i</vt:lpstr>
      <vt:lpstr>Italy and ww i</vt:lpstr>
      <vt:lpstr>Italy and ww i</vt:lpstr>
      <vt:lpstr>Italy and ww i</vt:lpstr>
      <vt:lpstr>Italy and ww i</vt:lpstr>
      <vt:lpstr>Italy and ww i</vt:lpstr>
      <vt:lpstr>Italy and ww i</vt:lpstr>
      <vt:lpstr>Italy: a  ‘mutilated victory’?</vt:lpstr>
      <vt:lpstr>Italy: gabriele d’annunzio  &amp; fiume</vt:lpstr>
      <vt:lpstr>Italy: gabriele d’annunzio  &amp; fiume</vt:lpstr>
      <vt:lpstr>Italy: gabriele d’annunzio  &amp; fiume</vt:lpstr>
      <vt:lpstr>D’annunzio &amp; fiume impressions</vt:lpstr>
      <vt:lpstr>Italy: economic &amp; political crisis </vt:lpstr>
      <vt:lpstr>Italy: economic &amp; political crisis </vt:lpstr>
      <vt:lpstr>Italy: economic &amp; political crisis </vt:lpstr>
      <vt:lpstr>Italy: economic &amp; political crisis </vt:lpstr>
      <vt:lpstr>Italy: economic &amp; political crisis </vt:lpstr>
      <vt:lpstr>Italy: the fascists</vt:lpstr>
      <vt:lpstr>Italy: the fascists</vt:lpstr>
      <vt:lpstr>Italy: the fascists</vt:lpstr>
      <vt:lpstr>Italy: the fascists</vt:lpstr>
      <vt:lpstr>Italy: the fascists</vt:lpstr>
      <vt:lpstr>Italy: the fascists</vt:lpstr>
      <vt:lpstr>Italy: the fascists</vt:lpstr>
      <vt:lpstr>Italy: the fascists left-wing or right-wing</vt:lpstr>
      <vt:lpstr>Italy: the fascists a movement of violence</vt:lpstr>
      <vt:lpstr>Italy: the fascists law &amp; order or violence?</vt:lpstr>
      <vt:lpstr>Italy: the fascists a movement of violence</vt:lpstr>
      <vt:lpstr>Italy: the fascists a movement of violence</vt:lpstr>
      <vt:lpstr>Italy: the fascists 1922</vt:lpstr>
      <vt:lpstr>Italy: the fascists 1922</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lpstr>Italy: the fascists &amp; Mussolini’s seizes power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Italy &amp; the Fascists</dc:title>
  <dc:creator>Russ</dc:creator>
  <cp:lastModifiedBy>Russell Quinlan</cp:lastModifiedBy>
  <cp:revision>114</cp:revision>
  <dcterms:created xsi:type="dcterms:W3CDTF">2010-09-12T10:45:30Z</dcterms:created>
  <dcterms:modified xsi:type="dcterms:W3CDTF">2010-09-12T12:29:07Z</dcterms:modified>
</cp:coreProperties>
</file>